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0" r:id="rId2"/>
    <p:sldId id="431" r:id="rId3"/>
    <p:sldId id="432" r:id="rId4"/>
    <p:sldId id="433" r:id="rId5"/>
    <p:sldId id="434" r:id="rId6"/>
    <p:sldId id="403" r:id="rId7"/>
    <p:sldId id="404" r:id="rId8"/>
    <p:sldId id="405" r:id="rId9"/>
    <p:sldId id="406" r:id="rId10"/>
    <p:sldId id="407" r:id="rId11"/>
    <p:sldId id="408" r:id="rId12"/>
    <p:sldId id="409" r:id="rId13"/>
    <p:sldId id="410" r:id="rId14"/>
    <p:sldId id="411" r:id="rId15"/>
    <p:sldId id="402" r:id="rId16"/>
    <p:sldId id="413" r:id="rId17"/>
    <p:sldId id="414" r:id="rId18"/>
  </p:sldIdLst>
  <p:sldSz cx="9144000" cy="6858000" type="screen4x3"/>
  <p:notesSz cx="9601200" cy="73152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4" userDrawn="1">
          <p15:clr>
            <a:srgbClr val="A4A3A4"/>
          </p15:clr>
        </p15:guide>
        <p15:guide id="2" pos="30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15"/>
    <a:srgbClr val="EB9F15"/>
    <a:srgbClr val="FF6600"/>
    <a:srgbClr val="5F5F5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56382" autoAdjust="0"/>
  </p:normalViewPr>
  <p:slideViewPr>
    <p:cSldViewPr>
      <p:cViewPr varScale="1">
        <p:scale>
          <a:sx n="56" d="100"/>
          <a:sy n="56" d="100"/>
        </p:scale>
        <p:origin x="1026" y="72"/>
      </p:cViewPr>
      <p:guideLst>
        <p:guide orient="horz" pos="2160"/>
        <p:guide pos="2880"/>
      </p:guideLst>
    </p:cSldViewPr>
  </p:slideViewPr>
  <p:outlineViewPr>
    <p:cViewPr>
      <p:scale>
        <a:sx n="33" d="100"/>
        <a:sy n="33" d="100"/>
      </p:scale>
      <p:origin x="0" y="24426"/>
    </p:cViewPr>
  </p:outlineViewPr>
  <p:notesTextViewPr>
    <p:cViewPr>
      <p:scale>
        <a:sx n="3" d="2"/>
        <a:sy n="3" d="2"/>
      </p:scale>
      <p:origin x="0" y="0"/>
    </p:cViewPr>
  </p:notesTextViewPr>
  <p:sorterViewPr>
    <p:cViewPr varScale="1">
      <p:scale>
        <a:sx n="1" d="1"/>
        <a:sy n="1" d="1"/>
      </p:scale>
      <p:origin x="0" y="-3474"/>
    </p:cViewPr>
  </p:sorterViewPr>
  <p:notesViewPr>
    <p:cSldViewPr>
      <p:cViewPr varScale="1">
        <p:scale>
          <a:sx n="65" d="100"/>
          <a:sy n="65" d="100"/>
        </p:scale>
        <p:origin x="-1618" y="-91"/>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4160520" cy="365760"/>
          </a:xfrm>
          <a:prstGeom prst="rect">
            <a:avLst/>
          </a:prstGeom>
          <a:noFill/>
          <a:ln w="9525">
            <a:noFill/>
            <a:miter lim="800000"/>
            <a:headEnd/>
            <a:tailEnd/>
          </a:ln>
          <a:effectLst/>
        </p:spPr>
        <p:txBody>
          <a:bodyPr vert="horz" wrap="square" lIns="96638" tIns="48320" rIns="96638" bIns="48320" numCol="1" anchor="t" anchorCtr="0" compatLnSpc="1">
            <a:prstTxWarp prst="textNoShape">
              <a:avLst/>
            </a:prstTxWarp>
          </a:bodyPr>
          <a:lstStyle>
            <a:lvl1pPr defTabSz="964876">
              <a:defRPr sz="1200" smtClean="0"/>
            </a:lvl1pPr>
          </a:lstStyle>
          <a:p>
            <a:pPr>
              <a:defRPr/>
            </a:pPr>
            <a:endParaRPr lang="en-US" dirty="0"/>
          </a:p>
        </p:txBody>
      </p:sp>
      <p:sp>
        <p:nvSpPr>
          <p:cNvPr id="24579" name="Rectangle 3"/>
          <p:cNvSpPr>
            <a:spLocks noGrp="1" noChangeArrowheads="1"/>
          </p:cNvSpPr>
          <p:nvPr>
            <p:ph type="dt" sz="quarter" idx="1"/>
          </p:nvPr>
        </p:nvSpPr>
        <p:spPr bwMode="auto">
          <a:xfrm>
            <a:off x="5438459" y="1"/>
            <a:ext cx="4160520" cy="365760"/>
          </a:xfrm>
          <a:prstGeom prst="rect">
            <a:avLst/>
          </a:prstGeom>
          <a:noFill/>
          <a:ln w="9525">
            <a:noFill/>
            <a:miter lim="800000"/>
            <a:headEnd/>
            <a:tailEnd/>
          </a:ln>
          <a:effectLst/>
        </p:spPr>
        <p:txBody>
          <a:bodyPr vert="horz" wrap="square" lIns="96638" tIns="48320" rIns="96638" bIns="48320" numCol="1" anchor="t" anchorCtr="0" compatLnSpc="1">
            <a:prstTxWarp prst="textNoShape">
              <a:avLst/>
            </a:prstTxWarp>
          </a:bodyPr>
          <a:lstStyle>
            <a:lvl1pPr algn="r" defTabSz="964876">
              <a:defRPr sz="1200" smtClean="0"/>
            </a:lvl1pPr>
          </a:lstStyle>
          <a:p>
            <a:pPr>
              <a:defRPr/>
            </a:pPr>
            <a:endParaRPr lang="en-US" dirty="0"/>
          </a:p>
        </p:txBody>
      </p:sp>
      <p:sp>
        <p:nvSpPr>
          <p:cNvPr id="24580" name="Rectangle 4"/>
          <p:cNvSpPr>
            <a:spLocks noGrp="1" noChangeArrowheads="1"/>
          </p:cNvSpPr>
          <p:nvPr>
            <p:ph type="ftr" sz="quarter" idx="2"/>
          </p:nvPr>
        </p:nvSpPr>
        <p:spPr bwMode="auto">
          <a:xfrm>
            <a:off x="0" y="6948171"/>
            <a:ext cx="4160520" cy="365760"/>
          </a:xfrm>
          <a:prstGeom prst="rect">
            <a:avLst/>
          </a:prstGeom>
          <a:noFill/>
          <a:ln w="9525">
            <a:noFill/>
            <a:miter lim="800000"/>
            <a:headEnd/>
            <a:tailEnd/>
          </a:ln>
          <a:effectLst/>
        </p:spPr>
        <p:txBody>
          <a:bodyPr vert="horz" wrap="square" lIns="96638" tIns="48320" rIns="96638" bIns="48320" numCol="1" anchor="b" anchorCtr="0" compatLnSpc="1">
            <a:prstTxWarp prst="textNoShape">
              <a:avLst/>
            </a:prstTxWarp>
          </a:bodyPr>
          <a:lstStyle>
            <a:lvl1pPr defTabSz="964876">
              <a:defRPr sz="1200" smtClean="0"/>
            </a:lvl1pPr>
          </a:lstStyle>
          <a:p>
            <a:pPr>
              <a:defRPr/>
            </a:pPr>
            <a:endParaRPr lang="en-US" dirty="0"/>
          </a:p>
        </p:txBody>
      </p:sp>
      <p:sp>
        <p:nvSpPr>
          <p:cNvPr id="24581" name="Rectangle 5"/>
          <p:cNvSpPr>
            <a:spLocks noGrp="1" noChangeArrowheads="1"/>
          </p:cNvSpPr>
          <p:nvPr>
            <p:ph type="sldNum" sz="quarter" idx="3"/>
          </p:nvPr>
        </p:nvSpPr>
        <p:spPr bwMode="auto">
          <a:xfrm>
            <a:off x="5438459" y="6948171"/>
            <a:ext cx="4160520" cy="365760"/>
          </a:xfrm>
          <a:prstGeom prst="rect">
            <a:avLst/>
          </a:prstGeom>
          <a:noFill/>
          <a:ln w="9525">
            <a:noFill/>
            <a:miter lim="800000"/>
            <a:headEnd/>
            <a:tailEnd/>
          </a:ln>
          <a:effectLst/>
        </p:spPr>
        <p:txBody>
          <a:bodyPr vert="horz" wrap="square" lIns="96638" tIns="48320" rIns="96638" bIns="48320" numCol="1" anchor="b" anchorCtr="0" compatLnSpc="1">
            <a:prstTxWarp prst="textNoShape">
              <a:avLst/>
            </a:prstTxWarp>
          </a:bodyPr>
          <a:lstStyle>
            <a:lvl1pPr algn="r" defTabSz="964876">
              <a:defRPr sz="1200" smtClean="0"/>
            </a:lvl1pPr>
          </a:lstStyle>
          <a:p>
            <a:pPr>
              <a:defRPr/>
            </a:pPr>
            <a:fld id="{2535A955-CA4F-40E1-8B1A-17F1D9F9CF12}" type="slidenum">
              <a:rPr lang="en-US"/>
              <a:pPr>
                <a:defRPr/>
              </a:pPr>
              <a:t>‹#›</a:t>
            </a:fld>
            <a:endParaRPr lang="en-US" dirty="0"/>
          </a:p>
        </p:txBody>
      </p:sp>
    </p:spTree>
    <p:extLst>
      <p:ext uri="{BB962C8B-B14F-4D97-AF65-F5344CB8AC3E}">
        <p14:creationId xmlns:p14="http://schemas.microsoft.com/office/powerpoint/2010/main" val="4212846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1"/>
            <a:ext cx="4160520" cy="365760"/>
          </a:xfrm>
          <a:prstGeom prst="rect">
            <a:avLst/>
          </a:prstGeom>
          <a:noFill/>
          <a:ln w="9525">
            <a:noFill/>
            <a:miter lim="800000"/>
            <a:headEnd/>
            <a:tailEnd/>
          </a:ln>
          <a:effectLst/>
        </p:spPr>
        <p:txBody>
          <a:bodyPr vert="horz" wrap="square" lIns="96646" tIns="48324" rIns="96646" bIns="48324" numCol="1" anchor="t" anchorCtr="0" compatLnSpc="1">
            <a:prstTxWarp prst="textNoShape">
              <a:avLst/>
            </a:prstTxWarp>
          </a:bodyPr>
          <a:lstStyle>
            <a:lvl1pPr>
              <a:defRPr sz="1200" smtClean="0"/>
            </a:lvl1pPr>
          </a:lstStyle>
          <a:p>
            <a:pPr>
              <a:defRPr/>
            </a:pPr>
            <a:endParaRPr lang="en-US" dirty="0"/>
          </a:p>
        </p:txBody>
      </p:sp>
      <p:sp>
        <p:nvSpPr>
          <p:cNvPr id="34819" name="Rectangle 3"/>
          <p:cNvSpPr>
            <a:spLocks noGrp="1" noChangeArrowheads="1"/>
          </p:cNvSpPr>
          <p:nvPr>
            <p:ph type="dt" idx="1"/>
          </p:nvPr>
        </p:nvSpPr>
        <p:spPr bwMode="auto">
          <a:xfrm>
            <a:off x="5438459" y="1"/>
            <a:ext cx="4160520" cy="365760"/>
          </a:xfrm>
          <a:prstGeom prst="rect">
            <a:avLst/>
          </a:prstGeom>
          <a:noFill/>
          <a:ln w="9525">
            <a:noFill/>
            <a:miter lim="800000"/>
            <a:headEnd/>
            <a:tailEnd/>
          </a:ln>
          <a:effectLst/>
        </p:spPr>
        <p:txBody>
          <a:bodyPr vert="horz" wrap="square" lIns="96646" tIns="48324" rIns="96646" bIns="48324" numCol="1" anchor="t" anchorCtr="0" compatLnSpc="1">
            <a:prstTxWarp prst="textNoShape">
              <a:avLst/>
            </a:prstTxWarp>
          </a:bodyPr>
          <a:lstStyle>
            <a:lvl1pPr algn="r">
              <a:defRPr sz="1200" smtClean="0"/>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2973388" y="549275"/>
            <a:ext cx="3659187" cy="27432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60120" y="3474721"/>
            <a:ext cx="7680960" cy="3291840"/>
          </a:xfrm>
          <a:prstGeom prst="rect">
            <a:avLst/>
          </a:prstGeom>
          <a:noFill/>
          <a:ln w="9525">
            <a:noFill/>
            <a:miter lim="800000"/>
            <a:headEnd/>
            <a:tailEnd/>
          </a:ln>
          <a:effectLst/>
        </p:spPr>
        <p:txBody>
          <a:bodyPr vert="horz" wrap="square" lIns="96646" tIns="48324" rIns="96646" bIns="483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6948171"/>
            <a:ext cx="4160520" cy="365760"/>
          </a:xfrm>
          <a:prstGeom prst="rect">
            <a:avLst/>
          </a:prstGeom>
          <a:noFill/>
          <a:ln w="9525">
            <a:noFill/>
            <a:miter lim="800000"/>
            <a:headEnd/>
            <a:tailEnd/>
          </a:ln>
          <a:effectLst/>
        </p:spPr>
        <p:txBody>
          <a:bodyPr vert="horz" wrap="square" lIns="96646" tIns="48324" rIns="96646" bIns="48324" numCol="1" anchor="b" anchorCtr="0" compatLnSpc="1">
            <a:prstTxWarp prst="textNoShape">
              <a:avLst/>
            </a:prstTxWarp>
          </a:bodyPr>
          <a:lstStyle>
            <a:lvl1pPr>
              <a:defRPr sz="1200" smtClean="0"/>
            </a:lvl1pPr>
          </a:lstStyle>
          <a:p>
            <a:pPr>
              <a:defRPr/>
            </a:pPr>
            <a:endParaRPr lang="en-US" dirty="0"/>
          </a:p>
        </p:txBody>
      </p:sp>
      <p:sp>
        <p:nvSpPr>
          <p:cNvPr id="34823" name="Rectangle 7"/>
          <p:cNvSpPr>
            <a:spLocks noGrp="1" noChangeArrowheads="1"/>
          </p:cNvSpPr>
          <p:nvPr>
            <p:ph type="sldNum" sz="quarter" idx="5"/>
          </p:nvPr>
        </p:nvSpPr>
        <p:spPr bwMode="auto">
          <a:xfrm>
            <a:off x="5438459" y="6948171"/>
            <a:ext cx="4160520" cy="365760"/>
          </a:xfrm>
          <a:prstGeom prst="rect">
            <a:avLst/>
          </a:prstGeom>
          <a:noFill/>
          <a:ln w="9525">
            <a:noFill/>
            <a:miter lim="800000"/>
            <a:headEnd/>
            <a:tailEnd/>
          </a:ln>
          <a:effectLst/>
        </p:spPr>
        <p:txBody>
          <a:bodyPr vert="horz" wrap="square" lIns="96646" tIns="48324" rIns="96646" bIns="48324" numCol="1" anchor="b" anchorCtr="0" compatLnSpc="1">
            <a:prstTxWarp prst="textNoShape">
              <a:avLst/>
            </a:prstTxWarp>
          </a:bodyPr>
          <a:lstStyle>
            <a:lvl1pPr algn="r">
              <a:defRPr sz="1200" smtClean="0"/>
            </a:lvl1pPr>
          </a:lstStyle>
          <a:p>
            <a:pPr>
              <a:defRPr/>
            </a:pPr>
            <a:fld id="{93B4D1AB-C16A-4FE7-A4C2-65C979324992}" type="slidenum">
              <a:rPr lang="en-US"/>
              <a:pPr>
                <a:defRPr/>
              </a:pPr>
              <a:t>‹#›</a:t>
            </a:fld>
            <a:endParaRPr lang="en-US" dirty="0"/>
          </a:p>
        </p:txBody>
      </p:sp>
    </p:spTree>
    <p:extLst>
      <p:ext uri="{BB962C8B-B14F-4D97-AF65-F5344CB8AC3E}">
        <p14:creationId xmlns:p14="http://schemas.microsoft.com/office/powerpoint/2010/main" val="4095439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589527C-B2E6-4D98-A044-2357280EFC1D}" type="slidenum">
              <a:rPr lang="en-US"/>
              <a:pPr/>
              <a:t>1</a:t>
            </a:fld>
            <a:endParaRPr 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60120" y="3413761"/>
            <a:ext cx="7680960" cy="3291840"/>
          </a:xfrm>
          <a:noFill/>
          <a:ln/>
        </p:spPr>
        <p:txBody>
          <a:bodyPr/>
          <a:lstStyle/>
          <a:p>
            <a:pPr eaLnBrk="1" hangingPunct="1"/>
            <a:endParaRPr lang="en-US" dirty="0" smtClean="0"/>
          </a:p>
        </p:txBody>
      </p:sp>
    </p:spTree>
    <p:extLst>
      <p:ext uri="{BB962C8B-B14F-4D97-AF65-F5344CB8AC3E}">
        <p14:creationId xmlns:p14="http://schemas.microsoft.com/office/powerpoint/2010/main" val="420402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1D83F695-0325-4907-BC38-3901CA0BE614}" type="slidenum">
              <a:rPr lang="en-US" smtClean="0"/>
              <a:pPr/>
              <a:t>10</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dirty="0" smtClean="0"/>
              <a:t>If time, review some basic key tips on communicating with members</a:t>
            </a:r>
          </a:p>
          <a:p>
            <a:pPr eaLnBrk="1" hangingPunct="1"/>
            <a:endParaRPr lang="en-US" sz="800" dirty="0"/>
          </a:p>
          <a:p>
            <a:pPr eaLnBrk="1" hangingPunct="1"/>
            <a:r>
              <a:rPr lang="en-US" dirty="0" smtClean="0"/>
              <a:t>Relate back to list of steward qualities</a:t>
            </a:r>
          </a:p>
          <a:p>
            <a:pPr eaLnBrk="1" hangingPunct="1"/>
            <a:endParaRPr lang="en-US" dirty="0" smtClean="0"/>
          </a:p>
          <a:p>
            <a:pPr eaLnBrk="1" hangingPunct="1"/>
            <a:r>
              <a:rPr lang="en-US" dirty="0" smtClean="0"/>
              <a:t>Emphasize how important it is that stewards always tell the truth (even if the truth is bad news)</a:t>
            </a:r>
          </a:p>
          <a:p>
            <a:pPr eaLnBrk="1" hangingPunct="1"/>
            <a:endParaRPr lang="en-US" dirty="0" smtClean="0"/>
          </a:p>
          <a:p>
            <a:pPr eaLnBrk="1" hangingPunct="1"/>
            <a:r>
              <a:rPr lang="en-US" dirty="0" smtClean="0"/>
              <a:t>Don’t give an answer you don’t have</a:t>
            </a:r>
          </a:p>
          <a:p>
            <a:pPr eaLnBrk="1" hangingPunct="1"/>
            <a:endParaRPr lang="en-US" dirty="0" smtClean="0"/>
          </a:p>
          <a:p>
            <a:pPr eaLnBrk="1" hangingPunct="1"/>
            <a:r>
              <a:rPr lang="en-US" dirty="0" smtClean="0"/>
              <a:t>People won’t come to you with their problems if they think you will blab them around.</a:t>
            </a:r>
          </a:p>
        </p:txBody>
      </p:sp>
    </p:spTree>
    <p:extLst>
      <p:ext uri="{BB962C8B-B14F-4D97-AF65-F5344CB8AC3E}">
        <p14:creationId xmlns:p14="http://schemas.microsoft.com/office/powerpoint/2010/main" val="2837483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D7958920-49A6-4890-9940-EEB39DADEEF3}" type="slidenum">
              <a:rPr lang="en-US" smtClean="0"/>
              <a:pPr/>
              <a:t>11</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en-US" dirty="0" smtClean="0"/>
              <a:t>The union (local) needs to know what’s going on at your site.</a:t>
            </a:r>
          </a:p>
          <a:p>
            <a:pPr eaLnBrk="1" hangingPunct="1"/>
            <a:endParaRPr lang="en-US" dirty="0" smtClean="0"/>
          </a:p>
          <a:p>
            <a:pPr eaLnBrk="1" hangingPunct="1"/>
            <a:r>
              <a:rPr lang="en-US" dirty="0" smtClean="0"/>
              <a:t>Don’t’ wait for problems to build</a:t>
            </a:r>
          </a:p>
          <a:p>
            <a:pPr eaLnBrk="1" hangingPunct="1"/>
            <a:r>
              <a:rPr lang="en-US" dirty="0" smtClean="0"/>
              <a:t> </a:t>
            </a:r>
          </a:p>
          <a:p>
            <a:pPr eaLnBrk="1" hangingPunct="1"/>
            <a:r>
              <a:rPr lang="en-US" dirty="0" smtClean="0"/>
              <a:t>Surprises aren’t good</a:t>
            </a:r>
          </a:p>
          <a:p>
            <a:pPr eaLnBrk="1" hangingPunct="1"/>
            <a:endParaRPr lang="en-US" dirty="0" smtClean="0"/>
          </a:p>
          <a:p>
            <a:pPr eaLnBrk="1" hangingPunct="1"/>
            <a:r>
              <a:rPr lang="en-US" dirty="0" smtClean="0"/>
              <a:t>The union officers/agents depend on the steward to fill them in on the members; they know them better than anyone.</a:t>
            </a:r>
          </a:p>
          <a:p>
            <a:pPr eaLnBrk="1" hangingPunct="1"/>
            <a:endParaRPr lang="en-US" dirty="0" smtClean="0"/>
          </a:p>
          <a:p>
            <a:pPr eaLnBrk="1" hangingPunct="1"/>
            <a:r>
              <a:rPr lang="en-US" dirty="0" smtClean="0"/>
              <a:t>Make sure each steward knows who their agent is that services their unit</a:t>
            </a:r>
          </a:p>
          <a:p>
            <a:pPr eaLnBrk="1" hangingPunct="1"/>
            <a:endParaRPr lang="en-US" dirty="0" smtClean="0"/>
          </a:p>
        </p:txBody>
      </p:sp>
    </p:spTree>
    <p:extLst>
      <p:ext uri="{BB962C8B-B14F-4D97-AF65-F5344CB8AC3E}">
        <p14:creationId xmlns:p14="http://schemas.microsoft.com/office/powerpoint/2010/main" val="3826093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0648F8B1-F05B-4FC7-A55D-8DAF2235F443}" type="slidenum">
              <a:rPr lang="en-US" smtClean="0"/>
              <a:pPr/>
              <a:t>12</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US" dirty="0" smtClean="0"/>
              <a:t>Self evident</a:t>
            </a:r>
          </a:p>
        </p:txBody>
      </p:sp>
    </p:spTree>
    <p:extLst>
      <p:ext uri="{BB962C8B-B14F-4D97-AF65-F5344CB8AC3E}">
        <p14:creationId xmlns:p14="http://schemas.microsoft.com/office/powerpoint/2010/main" val="2321891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1839B237-CBFE-443F-86C0-CD78ED0889F4}" type="slidenum">
              <a:rPr lang="en-US" smtClean="0"/>
              <a:pPr/>
              <a:t>13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dirty="0" smtClean="0"/>
              <a:t>One</a:t>
            </a:r>
            <a:r>
              <a:rPr lang="en-US" baseline="0" dirty="0" smtClean="0"/>
              <a:t> of the principle activities that stewards do is ORGANIZE</a:t>
            </a:r>
          </a:p>
          <a:p>
            <a:pPr lvl="1" eaLnBrk="1" hangingPunct="1">
              <a:buFont typeface="Arial" pitchFamily="34" charset="0"/>
              <a:buChar char="•"/>
            </a:pPr>
            <a:r>
              <a:rPr lang="en-US" baseline="0" dirty="0" smtClean="0"/>
              <a:t> Building the union’s strength internally is a key task of stewards</a:t>
            </a:r>
            <a:endParaRPr lang="en-US" dirty="0" smtClean="0"/>
          </a:p>
          <a:p>
            <a:pPr eaLnBrk="1" hangingPunct="1"/>
            <a:endParaRPr lang="en-US" dirty="0" smtClean="0"/>
          </a:p>
          <a:p>
            <a:pPr eaLnBrk="1" hangingPunct="1"/>
            <a:r>
              <a:rPr lang="en-US" dirty="0" smtClean="0"/>
              <a:t>Organizing is ongoing even at units already “unionized”</a:t>
            </a:r>
          </a:p>
          <a:p>
            <a:pPr eaLnBrk="1" hangingPunct="1"/>
            <a:endParaRPr lang="en-US" dirty="0" smtClean="0"/>
          </a:p>
          <a:p>
            <a:pPr eaLnBrk="1" hangingPunct="1"/>
            <a:r>
              <a:rPr lang="en-US" dirty="0" smtClean="0"/>
              <a:t>Some workers are card carriers, others are </a:t>
            </a:r>
            <a:r>
              <a:rPr lang="en-US" b="1" i="1" dirty="0" smtClean="0"/>
              <a:t>members</a:t>
            </a:r>
          </a:p>
          <a:p>
            <a:pPr eaLnBrk="1" hangingPunct="1"/>
            <a:endParaRPr lang="en-US" b="1" i="1" dirty="0" smtClean="0"/>
          </a:p>
          <a:p>
            <a:pPr eaLnBrk="1" hangingPunct="1"/>
            <a:r>
              <a:rPr lang="en-US" dirty="0" smtClean="0"/>
              <a:t>New members need to be signed up</a:t>
            </a:r>
          </a:p>
          <a:p>
            <a:pPr lvl="1" eaLnBrk="1" hangingPunct="1">
              <a:buFont typeface="Arial" pitchFamily="34" charset="0"/>
              <a:buChar char="•"/>
            </a:pPr>
            <a:r>
              <a:rPr lang="en-US" dirty="0" smtClean="0"/>
              <a:t> Help them understand the importance of joining</a:t>
            </a:r>
            <a:r>
              <a:rPr lang="en-US" baseline="0" dirty="0" smtClean="0"/>
              <a:t> the union</a:t>
            </a:r>
            <a:endParaRPr lang="en-US" dirty="0" smtClean="0"/>
          </a:p>
          <a:p>
            <a:pPr eaLnBrk="1" hangingPunct="1"/>
            <a:endParaRPr lang="en-US" dirty="0" smtClean="0"/>
          </a:p>
          <a:p>
            <a:pPr eaLnBrk="1" hangingPunct="1"/>
            <a:r>
              <a:rPr lang="en-US" dirty="0" smtClean="0"/>
              <a:t>Existing members need to keep their interest in the union alive</a:t>
            </a:r>
          </a:p>
          <a:p>
            <a:pPr lvl="1" eaLnBrk="1" hangingPunct="1">
              <a:buFont typeface="Arial" pitchFamily="34" charset="0"/>
              <a:buChar char="•"/>
            </a:pPr>
            <a:r>
              <a:rPr lang="en-US" baseline="0" dirty="0" smtClean="0"/>
              <a:t> </a:t>
            </a:r>
            <a:r>
              <a:rPr lang="en-US" dirty="0" smtClean="0"/>
              <a:t>Discuss how that happens</a:t>
            </a:r>
          </a:p>
          <a:p>
            <a:pPr lvl="1" eaLnBrk="1" hangingPunct="1">
              <a:buFont typeface="Arial" pitchFamily="34" charset="0"/>
              <a:buNone/>
            </a:pPr>
            <a:r>
              <a:rPr lang="en-US" dirty="0" smtClean="0"/>
              <a:t> </a:t>
            </a:r>
          </a:p>
          <a:p>
            <a:pPr eaLnBrk="1" hangingPunct="1"/>
            <a:r>
              <a:rPr lang="en-US" dirty="0" smtClean="0"/>
              <a:t>Stewards who do a good job with greeting, servicing and communicating will also contribute to internal organizing.</a:t>
            </a:r>
          </a:p>
          <a:p>
            <a:pPr eaLnBrk="1" hangingPunct="1"/>
            <a:endParaRPr lang="en-US" dirty="0" smtClean="0"/>
          </a:p>
          <a:p>
            <a:pPr eaLnBrk="1" hangingPunct="1"/>
            <a:r>
              <a:rPr lang="en-US" dirty="0" smtClean="0"/>
              <a:t>Discuss ramifications of letting an organized unit wither.  </a:t>
            </a:r>
          </a:p>
        </p:txBody>
      </p:sp>
    </p:spTree>
    <p:extLst>
      <p:ext uri="{BB962C8B-B14F-4D97-AF65-F5344CB8AC3E}">
        <p14:creationId xmlns:p14="http://schemas.microsoft.com/office/powerpoint/2010/main" val="3924912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CB9AB39C-1B68-4F5E-A466-E8067297A5AC}" type="slidenum">
              <a:rPr lang="en-US" smtClean="0"/>
              <a:pPr/>
              <a:t>14</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dirty="0" smtClean="0"/>
              <a:t>Briefly review the special rights stewards have as agents of the union</a:t>
            </a:r>
          </a:p>
          <a:p>
            <a:pPr eaLnBrk="1" hangingPunct="1"/>
            <a:r>
              <a:rPr lang="en-US" dirty="0" smtClean="0"/>
              <a:t>Equality</a:t>
            </a:r>
            <a:r>
              <a:rPr lang="en-US" baseline="0" dirty="0" smtClean="0"/>
              <a:t> Rule – Stewards have he legal right to be treated as an equal to management. Under the National Labor Relations Act, Stewards cannot be punished or discriminated against because of their union activity.</a:t>
            </a:r>
          </a:p>
          <a:p>
            <a:pPr eaLnBrk="1" hangingPunct="1"/>
            <a:r>
              <a:rPr lang="en-US" baseline="0" dirty="0" smtClean="0"/>
              <a:t>   - Example: Can raise your voice when talking with management, threaten legal action, refuse to do what a supervisor tells them to as a Steward</a:t>
            </a:r>
          </a:p>
          <a:p>
            <a:pPr eaLnBrk="1" hangingPunct="1"/>
            <a:r>
              <a:rPr lang="en-US" baseline="0" dirty="0" smtClean="0"/>
              <a:t>    - Limitations: Physically assault management, threaten violence or physical harm, name calling, use of extreme, unprovoked profanity</a:t>
            </a:r>
          </a:p>
          <a:p>
            <a:pPr eaLnBrk="1" hangingPunct="1"/>
            <a:r>
              <a:rPr lang="en-US" baseline="0" dirty="0" smtClean="0"/>
              <a:t>No Reprisal Rule – Denied promotions or transfer opportunities, denied overtime, assigned less desirable work, supervised more closely, harassed, intimidated, disciplined or threatened with discipline</a:t>
            </a:r>
          </a:p>
          <a:p>
            <a:pPr eaLnBrk="1" hangingPunct="1"/>
            <a:r>
              <a:rPr lang="en-US" baseline="0" dirty="0" smtClean="0"/>
              <a:t>Equal Standards Rule – Steward’s cannot be held in a higher standard (or allowed a lower standard) of work performance.</a:t>
            </a:r>
            <a:endParaRPr lang="en-US" dirty="0" smtClean="0"/>
          </a:p>
          <a:p>
            <a:pPr eaLnBrk="1" hangingPunct="1"/>
            <a:r>
              <a:rPr lang="en-US" dirty="0" smtClean="0"/>
              <a:t>Use/discuss handout</a:t>
            </a:r>
          </a:p>
          <a:p>
            <a:pPr eaLnBrk="1" hangingPunct="1"/>
            <a:r>
              <a:rPr lang="en-US" dirty="0" smtClean="0"/>
              <a:t>If time allows, do scenario based exercise</a:t>
            </a:r>
          </a:p>
        </p:txBody>
      </p:sp>
    </p:spTree>
    <p:extLst>
      <p:ext uri="{BB962C8B-B14F-4D97-AF65-F5344CB8AC3E}">
        <p14:creationId xmlns:p14="http://schemas.microsoft.com/office/powerpoint/2010/main" val="1332592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3498F64-8A16-40DC-9D7C-0FCBF710AD9B}" type="slidenum">
              <a:rPr lang="en-US" smtClean="0"/>
              <a:pPr/>
              <a:t>15</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dirty="0" smtClean="0"/>
              <a:t>Emphasize importance of keeping good notes</a:t>
            </a:r>
          </a:p>
          <a:p>
            <a:pPr eaLnBrk="1" hangingPunct="1"/>
            <a:r>
              <a:rPr lang="en-US" dirty="0" smtClean="0"/>
              <a:t>Discuss situations when good note taking is helpful, bad note taking is disastrous.</a:t>
            </a:r>
          </a:p>
          <a:p>
            <a:pPr eaLnBrk="1" hangingPunct="1"/>
            <a:r>
              <a:rPr lang="en-US" dirty="0" smtClean="0"/>
              <a:t>Can’t rely on your memory</a:t>
            </a:r>
          </a:p>
          <a:p>
            <a:pPr eaLnBrk="1" hangingPunct="1"/>
            <a:r>
              <a:rPr lang="en-US" dirty="0" smtClean="0"/>
              <a:t>Also valuable to write things down for someone else to understand years later</a:t>
            </a:r>
          </a:p>
          <a:p>
            <a:pPr eaLnBrk="1" hangingPunct="1"/>
            <a:r>
              <a:rPr lang="en-US" dirty="0" smtClean="0"/>
              <a:t>Showcase different types of notebooks, day-timers</a:t>
            </a:r>
          </a:p>
          <a:p>
            <a:pPr eaLnBrk="1" hangingPunct="1"/>
            <a:r>
              <a:rPr lang="en-US" dirty="0" smtClean="0"/>
              <a:t>Discuss other items listed in the steward manual </a:t>
            </a:r>
          </a:p>
        </p:txBody>
      </p:sp>
    </p:spTree>
    <p:extLst>
      <p:ext uri="{BB962C8B-B14F-4D97-AF65-F5344CB8AC3E}">
        <p14:creationId xmlns:p14="http://schemas.microsoft.com/office/powerpoint/2010/main" val="1380459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5118479-F92D-456A-872A-99ADC519EE64}" type="slidenum">
              <a:rPr lang="en-US" smtClean="0"/>
              <a:pPr/>
              <a:t>16</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dirty="0" smtClean="0"/>
              <a:t>Self explanatory</a:t>
            </a:r>
          </a:p>
        </p:txBody>
      </p:sp>
    </p:spTree>
    <p:extLst>
      <p:ext uri="{BB962C8B-B14F-4D97-AF65-F5344CB8AC3E}">
        <p14:creationId xmlns:p14="http://schemas.microsoft.com/office/powerpoint/2010/main" val="1509594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0CD09964-5503-4996-A0C8-C4571CCCE83A}" type="slidenum">
              <a:rPr lang="en-US" smtClean="0"/>
              <a:pPr/>
              <a:t>17</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r>
              <a:rPr lang="en-US" dirty="0" smtClean="0"/>
              <a:t>Conclusion</a:t>
            </a:r>
          </a:p>
          <a:p>
            <a:pPr eaLnBrk="1" hangingPunct="1"/>
            <a:endParaRPr lang="en-US" dirty="0" smtClean="0"/>
          </a:p>
          <a:p>
            <a:pPr eaLnBrk="1" hangingPunct="1"/>
            <a:r>
              <a:rPr lang="en-US" dirty="0" smtClean="0"/>
              <a:t>Self explanatory</a:t>
            </a:r>
          </a:p>
          <a:p>
            <a:pPr eaLnBrk="1" hangingPunct="1"/>
            <a:endParaRPr lang="en-US" dirty="0" smtClean="0"/>
          </a:p>
        </p:txBody>
      </p:sp>
    </p:spTree>
    <p:extLst>
      <p:ext uri="{BB962C8B-B14F-4D97-AF65-F5344CB8AC3E}">
        <p14:creationId xmlns:p14="http://schemas.microsoft.com/office/powerpoint/2010/main" val="257592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areas that will be covered during the presentation</a:t>
            </a:r>
            <a:endParaRPr lang="en-US" dirty="0"/>
          </a:p>
        </p:txBody>
      </p:sp>
      <p:sp>
        <p:nvSpPr>
          <p:cNvPr id="4" name="Slide Number Placeholder 3"/>
          <p:cNvSpPr>
            <a:spLocks noGrp="1"/>
          </p:cNvSpPr>
          <p:nvPr>
            <p:ph type="sldNum" sz="quarter" idx="10"/>
          </p:nvPr>
        </p:nvSpPr>
        <p:spPr/>
        <p:txBody>
          <a:bodyPr/>
          <a:lstStyle/>
          <a:p>
            <a:pPr>
              <a:defRPr/>
            </a:pPr>
            <a:fld id="{93B4D1AB-C16A-4FE7-A4C2-65C979324992}" type="slidenum">
              <a:rPr lang="en-US" smtClean="0"/>
              <a:pPr>
                <a:defRPr/>
              </a:pPr>
              <a:t>2</a:t>
            </a:fld>
            <a:endParaRPr lang="en-US" dirty="0"/>
          </a:p>
        </p:txBody>
      </p:sp>
    </p:spTree>
    <p:extLst>
      <p:ext uri="{BB962C8B-B14F-4D97-AF65-F5344CB8AC3E}">
        <p14:creationId xmlns:p14="http://schemas.microsoft.com/office/powerpoint/2010/main" val="1557259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a:t>
            </a:r>
            <a:r>
              <a:rPr lang="en-US" baseline="0" dirty="0" smtClean="0"/>
              <a:t>  on slide and ask students what are the Qualities of a Good Steward and list on a flipchart.</a:t>
            </a:r>
          </a:p>
          <a:p>
            <a:endParaRPr lang="en-US" baseline="0" dirty="0" smtClean="0"/>
          </a:p>
          <a:p>
            <a:r>
              <a:rPr lang="en-US" baseline="0" dirty="0" smtClean="0"/>
              <a:t>Click a second time to compare list on flipchart with the slide.</a:t>
            </a:r>
            <a:endParaRPr lang="en-US" dirty="0"/>
          </a:p>
        </p:txBody>
      </p:sp>
      <p:sp>
        <p:nvSpPr>
          <p:cNvPr id="4" name="Slide Number Placeholder 3"/>
          <p:cNvSpPr>
            <a:spLocks noGrp="1"/>
          </p:cNvSpPr>
          <p:nvPr>
            <p:ph type="sldNum" sz="quarter" idx="10"/>
          </p:nvPr>
        </p:nvSpPr>
        <p:spPr/>
        <p:txBody>
          <a:bodyPr/>
          <a:lstStyle/>
          <a:p>
            <a:pPr>
              <a:defRPr/>
            </a:pPr>
            <a:fld id="{93B4D1AB-C16A-4FE7-A4C2-65C979324992}" type="slidenum">
              <a:rPr lang="en-US" smtClean="0"/>
              <a:pPr>
                <a:defRPr/>
              </a:pPr>
              <a:t>3</a:t>
            </a:fld>
            <a:endParaRPr lang="en-US" dirty="0"/>
          </a:p>
        </p:txBody>
      </p:sp>
    </p:spTree>
    <p:extLst>
      <p:ext uri="{BB962C8B-B14F-4D97-AF65-F5344CB8AC3E}">
        <p14:creationId xmlns:p14="http://schemas.microsoft.com/office/powerpoint/2010/main" val="881273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a:t>
            </a:r>
            <a:r>
              <a:rPr lang="en-US" baseline="0" dirty="0" smtClean="0"/>
              <a:t>  on slide and ask students what are the Qualities of a Bad Steward and list on a flipchart.</a:t>
            </a:r>
          </a:p>
          <a:p>
            <a:endParaRPr lang="en-US" baseline="0" dirty="0" smtClean="0"/>
          </a:p>
          <a:p>
            <a:r>
              <a:rPr lang="en-US" baseline="0" dirty="0" smtClean="0"/>
              <a:t>Click a second time to compare list on flipchart with the slide.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3B4D1AB-C16A-4FE7-A4C2-65C979324992}" type="slidenum">
              <a:rPr lang="en-US" smtClean="0"/>
              <a:pPr>
                <a:defRPr/>
              </a:pPr>
              <a:t>4</a:t>
            </a:fld>
            <a:endParaRPr lang="en-US" dirty="0"/>
          </a:p>
        </p:txBody>
      </p:sp>
    </p:spTree>
    <p:extLst>
      <p:ext uri="{BB962C8B-B14F-4D97-AF65-F5344CB8AC3E}">
        <p14:creationId xmlns:p14="http://schemas.microsoft.com/office/powerpoint/2010/main" val="182797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FEAB2775-E795-46A1-BC68-9B85BBD96873}" type="slidenum">
              <a:rPr lang="en-US" smtClean="0"/>
              <a:pPr/>
              <a:t>5</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dirty="0" smtClean="0"/>
              <a:t>Have</a:t>
            </a:r>
            <a:r>
              <a:rPr lang="en-US" baseline="0" dirty="0" smtClean="0"/>
              <a:t> students tell the class what a steward should keep on hand and why</a:t>
            </a:r>
          </a:p>
          <a:p>
            <a:pPr eaLnBrk="1" hangingPunct="1"/>
            <a:endParaRPr lang="en-US" baseline="0" dirty="0" smtClean="0"/>
          </a:p>
          <a:p>
            <a:pPr eaLnBrk="1" hangingPunct="1"/>
            <a:r>
              <a:rPr lang="en-US" baseline="0" dirty="0" smtClean="0"/>
              <a:t>Capture on flip chart</a:t>
            </a:r>
          </a:p>
          <a:p>
            <a:pPr eaLnBrk="1" hangingPunct="1"/>
            <a:endParaRPr lang="en-US" baseline="0" dirty="0" smtClean="0"/>
          </a:p>
          <a:p>
            <a:pPr eaLnBrk="1" hangingPunct="1"/>
            <a:r>
              <a:rPr lang="en-US" baseline="0" dirty="0" smtClean="0"/>
              <a:t>Compare to this list on flip chart to slide and d</a:t>
            </a:r>
            <a:r>
              <a:rPr lang="en-US" dirty="0" smtClean="0"/>
              <a:t>iscuss relevance of each of these</a:t>
            </a:r>
          </a:p>
          <a:p>
            <a:pPr eaLnBrk="1" hangingPunct="1"/>
            <a:endParaRPr lang="en-US" dirty="0" smtClean="0"/>
          </a:p>
          <a:p>
            <a:pPr eaLnBrk="1" hangingPunct="1"/>
            <a:r>
              <a:rPr lang="en-US" dirty="0" smtClean="0"/>
              <a:t>Additional</a:t>
            </a:r>
            <a:r>
              <a:rPr lang="en-US" baseline="0" dirty="0" smtClean="0"/>
              <a:t> Tools of the Trade</a:t>
            </a:r>
          </a:p>
          <a:p>
            <a:pPr marL="177571" indent="-177571" eaLnBrk="1" hangingPunct="1">
              <a:buFont typeface="Wingdings" panose="05000000000000000000" pitchFamily="2" charset="2"/>
              <a:buChar char="Ø"/>
            </a:pPr>
            <a:r>
              <a:rPr lang="en-US" baseline="0" dirty="0" smtClean="0"/>
              <a:t> - Seniority list</a:t>
            </a:r>
          </a:p>
          <a:p>
            <a:pPr marL="177571" indent="-177571" eaLnBrk="1" hangingPunct="1">
              <a:buFont typeface="Wingdings" panose="05000000000000000000" pitchFamily="2" charset="2"/>
              <a:buChar char="Ø"/>
            </a:pPr>
            <a:r>
              <a:rPr lang="en-US" baseline="0" dirty="0" smtClean="0"/>
              <a:t> - List of Supervisors by Department</a:t>
            </a:r>
          </a:p>
          <a:p>
            <a:pPr marL="177571" indent="-177571" eaLnBrk="1" hangingPunct="1">
              <a:buFont typeface="Wingdings" panose="05000000000000000000" pitchFamily="2" charset="2"/>
              <a:buChar char="Ø"/>
            </a:pPr>
            <a:r>
              <a:rPr lang="en-US" baseline="0" dirty="0" smtClean="0"/>
              <a:t> - Employer policy and procedures manual</a:t>
            </a:r>
          </a:p>
          <a:p>
            <a:pPr marL="177571" indent="-177571" eaLnBrk="1" hangingPunct="1">
              <a:buFont typeface="Wingdings" panose="05000000000000000000" pitchFamily="2" charset="2"/>
              <a:buChar char="Ø"/>
            </a:pPr>
            <a:r>
              <a:rPr lang="en-US" baseline="0" dirty="0" smtClean="0"/>
              <a:t> - Grievance forms</a:t>
            </a:r>
          </a:p>
          <a:p>
            <a:pPr marL="177571" indent="-177571" eaLnBrk="1" hangingPunct="1">
              <a:buFont typeface="Wingdings" panose="05000000000000000000" pitchFamily="2" charset="2"/>
              <a:buChar char="Ø"/>
            </a:pPr>
            <a:r>
              <a:rPr lang="en-US" baseline="0" dirty="0" smtClean="0"/>
              <a:t> - Membership forms</a:t>
            </a:r>
          </a:p>
          <a:p>
            <a:pPr marL="177571" indent="-177571" eaLnBrk="1" hangingPunct="1">
              <a:buFont typeface="Wingdings" panose="05000000000000000000" pitchFamily="2" charset="2"/>
              <a:buChar char="Ø"/>
            </a:pPr>
            <a:r>
              <a:rPr lang="en-US" baseline="0" dirty="0" smtClean="0"/>
              <a:t> - Other Stewards and their contact information</a:t>
            </a:r>
          </a:p>
          <a:p>
            <a:pPr marL="177571" indent="-177571" eaLnBrk="1" hangingPunct="1">
              <a:buFont typeface="Wingdings" panose="05000000000000000000" pitchFamily="2" charset="2"/>
              <a:buChar char="Ø"/>
            </a:pPr>
            <a:r>
              <a:rPr lang="en-US" baseline="0" dirty="0" smtClean="0"/>
              <a:t> - Extra copies of contracts for new members</a:t>
            </a:r>
          </a:p>
          <a:p>
            <a:pPr marL="177571" indent="-177571" eaLnBrk="1" hangingPunct="1">
              <a:buFont typeface="Wingdings" panose="05000000000000000000" pitchFamily="2" charset="2"/>
              <a:buChar char="Ø"/>
            </a:pPr>
            <a:r>
              <a:rPr lang="en-US" baseline="0" dirty="0" smtClean="0"/>
              <a:t> - New member packets</a:t>
            </a:r>
          </a:p>
          <a:p>
            <a:pPr marL="177571" indent="-177571" eaLnBrk="1" hangingPunct="1">
              <a:buFont typeface="Wingdings" panose="05000000000000000000" pitchFamily="2" charset="2"/>
              <a:buChar char="Ø"/>
            </a:pPr>
            <a:r>
              <a:rPr lang="en-US" baseline="0" dirty="0" smtClean="0"/>
              <a:t> - Notebook/Ink Pens</a:t>
            </a:r>
            <a:r>
              <a:rPr lang="en-US" dirty="0" smtClean="0"/>
              <a:t> </a:t>
            </a:r>
          </a:p>
          <a:p>
            <a:pPr eaLnBrk="1" hangingPunct="1"/>
            <a:endParaRPr lang="en-US" dirty="0" smtClean="0"/>
          </a:p>
          <a:p>
            <a:pPr eaLnBrk="1" hangingPunct="1"/>
            <a:r>
              <a:rPr lang="en-US" dirty="0" smtClean="0"/>
              <a:t>See/refer to Steward Manual for more suggestions</a:t>
            </a:r>
          </a:p>
          <a:p>
            <a:pPr eaLnBrk="1" hangingPunct="1"/>
            <a:endParaRPr lang="en-US" dirty="0" smtClean="0"/>
          </a:p>
        </p:txBody>
      </p:sp>
    </p:spTree>
    <p:extLst>
      <p:ext uri="{BB962C8B-B14F-4D97-AF65-F5344CB8AC3E}">
        <p14:creationId xmlns:p14="http://schemas.microsoft.com/office/powerpoint/2010/main" val="1570962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9B86F9A-948D-4728-8D0A-6B37DDC3C9C2}" type="slidenum">
              <a:rPr lang="en-US" smtClean="0"/>
              <a:pPr/>
              <a:t>6</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b="1" dirty="0" smtClean="0"/>
              <a:t>Exercise</a:t>
            </a:r>
            <a:r>
              <a:rPr lang="en-US" dirty="0" smtClean="0"/>
              <a:t>: Break class into 5 groups</a:t>
            </a:r>
          </a:p>
          <a:p>
            <a:pPr marL="473522" lvl="1" eaLnBrk="1" hangingPunct="1"/>
            <a:endParaRPr lang="en-US" dirty="0" smtClean="0"/>
          </a:p>
          <a:p>
            <a:pPr marL="473522" lvl="1" eaLnBrk="1" hangingPunct="1"/>
            <a:r>
              <a:rPr lang="en-US" dirty="0" smtClean="0"/>
              <a:t>Assign each group one of the five categories (</a:t>
            </a:r>
            <a:r>
              <a:rPr lang="en-US" b="1" dirty="0" smtClean="0"/>
              <a:t>Note</a:t>
            </a:r>
            <a:r>
              <a:rPr lang="en-US" baseline="0" dirty="0" smtClean="0"/>
              <a:t>: </a:t>
            </a:r>
            <a:r>
              <a:rPr lang="en-US" dirty="0" smtClean="0"/>
              <a:t>clarify what each category means)</a:t>
            </a:r>
            <a:r>
              <a:rPr lang="en-US" baseline="0" dirty="0" smtClean="0"/>
              <a:t> </a:t>
            </a:r>
            <a:endParaRPr lang="en-US" dirty="0" smtClean="0"/>
          </a:p>
          <a:p>
            <a:pPr marL="1124615" lvl="2" indent="-177571" eaLnBrk="1" hangingPunct="1">
              <a:buFont typeface="Wingdings" panose="05000000000000000000" pitchFamily="2" charset="2"/>
              <a:buChar char="§"/>
            </a:pPr>
            <a:r>
              <a:rPr lang="en-US" b="1" dirty="0" smtClean="0"/>
              <a:t>New Employee Point of Contact </a:t>
            </a:r>
            <a:r>
              <a:rPr lang="en-US" b="0" dirty="0" smtClean="0"/>
              <a:t>(i.e.</a:t>
            </a:r>
            <a:r>
              <a:rPr lang="en-US" b="0" baseline="0" dirty="0" smtClean="0"/>
              <a:t> member orientation)</a:t>
            </a:r>
            <a:endParaRPr lang="en-US" b="1" dirty="0" smtClean="0"/>
          </a:p>
          <a:p>
            <a:pPr marL="1124615" lvl="2" indent="-177571" eaLnBrk="1" hangingPunct="1">
              <a:buFont typeface="Wingdings" panose="05000000000000000000" pitchFamily="2" charset="2"/>
              <a:buChar char="§"/>
            </a:pPr>
            <a:r>
              <a:rPr lang="en-US" b="1" dirty="0" smtClean="0"/>
              <a:t>Contract Administration </a:t>
            </a:r>
            <a:r>
              <a:rPr lang="en-US" b="0" dirty="0" smtClean="0"/>
              <a:t>(i.e.</a:t>
            </a:r>
            <a:r>
              <a:rPr lang="en-US" b="0" baseline="0" dirty="0" smtClean="0"/>
              <a:t> knowing the contract and checking it)</a:t>
            </a:r>
            <a:endParaRPr lang="en-US" b="1" dirty="0" smtClean="0"/>
          </a:p>
          <a:p>
            <a:pPr marL="1124615" lvl="2" indent="-177571" eaLnBrk="1" hangingPunct="1">
              <a:buFont typeface="Wingdings" panose="05000000000000000000" pitchFamily="2" charset="2"/>
              <a:buChar char="§"/>
            </a:pPr>
            <a:r>
              <a:rPr lang="en-US" b="1" dirty="0" smtClean="0"/>
              <a:t>Member Communications </a:t>
            </a:r>
            <a:r>
              <a:rPr lang="en-US" b="0" dirty="0" smtClean="0"/>
              <a:t>(i.e. communicating with members</a:t>
            </a:r>
            <a:r>
              <a:rPr lang="en-US" b="0" baseline="0" dirty="0" smtClean="0"/>
              <a:t> on issues from local union financial status, politics, and status of bargaining and/or grievances)</a:t>
            </a:r>
            <a:endParaRPr lang="en-US" b="1" dirty="0" smtClean="0"/>
          </a:p>
          <a:p>
            <a:pPr marL="1124615" lvl="2" indent="-177571" eaLnBrk="1" hangingPunct="1">
              <a:buFont typeface="Wingdings" panose="05000000000000000000" pitchFamily="2" charset="2"/>
              <a:buChar char="§"/>
            </a:pPr>
            <a:r>
              <a:rPr lang="en-US" b="1" dirty="0" smtClean="0"/>
              <a:t>Union Communications </a:t>
            </a:r>
            <a:r>
              <a:rPr lang="en-US" b="0" dirty="0" smtClean="0"/>
              <a:t>(i.e.</a:t>
            </a:r>
            <a:r>
              <a:rPr lang="en-US" b="0" baseline="0" dirty="0" smtClean="0"/>
              <a:t> communicating with local union officers/agents and keeping them informed)</a:t>
            </a:r>
            <a:endParaRPr lang="en-US" b="1" dirty="0" smtClean="0"/>
          </a:p>
          <a:p>
            <a:pPr marL="1124615" lvl="2" indent="-177571" eaLnBrk="1" hangingPunct="1">
              <a:buFont typeface="Wingdings" panose="05000000000000000000" pitchFamily="2" charset="2"/>
              <a:buChar char="§"/>
            </a:pPr>
            <a:r>
              <a:rPr lang="en-US" b="1" dirty="0" smtClean="0"/>
              <a:t>Internal Organizing </a:t>
            </a:r>
            <a:r>
              <a:rPr lang="en-US" b="0" dirty="0" smtClean="0"/>
              <a:t>(i.e.</a:t>
            </a:r>
            <a:r>
              <a:rPr lang="en-US" b="0" baseline="0" dirty="0" smtClean="0"/>
              <a:t> signing new members, getting uninvolved members to be active)</a:t>
            </a:r>
          </a:p>
          <a:p>
            <a:pPr marL="1124615" lvl="2" indent="-177571" eaLnBrk="1" hangingPunct="1">
              <a:buFont typeface="Wingdings" panose="05000000000000000000" pitchFamily="2" charset="2"/>
              <a:buChar char="Ø"/>
            </a:pPr>
            <a:endParaRPr lang="en-US" b="1" dirty="0" smtClean="0"/>
          </a:p>
          <a:p>
            <a:pPr marL="651093" lvl="1" indent="-177571" eaLnBrk="1" hangingPunct="1">
              <a:buFont typeface="Wingdings" panose="05000000000000000000" pitchFamily="2" charset="2"/>
              <a:buChar char="§"/>
            </a:pPr>
            <a:r>
              <a:rPr lang="en-US" dirty="0" smtClean="0"/>
              <a:t>Ask students</a:t>
            </a:r>
            <a:r>
              <a:rPr lang="en-US" baseline="0" dirty="0" smtClean="0"/>
              <a:t> </a:t>
            </a:r>
            <a:r>
              <a:rPr lang="en-US" dirty="0" smtClean="0"/>
              <a:t>to discuss and then report examples of what a steward might do in carrying out that activity</a:t>
            </a:r>
            <a:r>
              <a:rPr lang="en-US" baseline="0" dirty="0" smtClean="0"/>
              <a:t> on a flipchart.</a:t>
            </a:r>
          </a:p>
          <a:p>
            <a:pPr marL="651093" lvl="1" indent="-177571" eaLnBrk="1" hangingPunct="1">
              <a:buFont typeface="Wingdings" panose="05000000000000000000" pitchFamily="2" charset="2"/>
              <a:buChar char="§"/>
            </a:pPr>
            <a:r>
              <a:rPr lang="en-US" baseline="0" dirty="0" smtClean="0"/>
              <a:t>Have each group rotate so each team adds roles to reach flipchart.</a:t>
            </a:r>
            <a:endParaRPr lang="en-US" dirty="0" smtClean="0"/>
          </a:p>
          <a:p>
            <a:pPr marL="651093" lvl="1" indent="-177571" eaLnBrk="1" hangingPunct="1">
              <a:buFont typeface="Wingdings" panose="05000000000000000000" pitchFamily="2" charset="2"/>
              <a:buChar char="§"/>
            </a:pPr>
            <a:r>
              <a:rPr lang="en-US" dirty="0" smtClean="0"/>
              <a:t>After each report, review the appropriate slide to corroborate or add to their list.</a:t>
            </a:r>
          </a:p>
          <a:p>
            <a:pPr lvl="1" eaLnBrk="1" hangingPunct="1">
              <a:buFont typeface="Arial" pitchFamily="34" charset="0"/>
              <a:buChar char="•"/>
            </a:pPr>
            <a:endParaRPr lang="en-US" dirty="0" smtClean="0"/>
          </a:p>
          <a:p>
            <a:pPr eaLnBrk="1" hangingPunct="1"/>
            <a:r>
              <a:rPr lang="en-US" b="1" dirty="0" smtClean="0"/>
              <a:t> </a:t>
            </a:r>
            <a:endParaRPr lang="en-US" dirty="0" smtClean="0"/>
          </a:p>
          <a:p>
            <a:pPr eaLnBrk="1" hangingPunct="1"/>
            <a:endParaRPr lang="en-US" dirty="0" smtClean="0"/>
          </a:p>
          <a:p>
            <a:pPr eaLnBrk="1" hangingPunct="1"/>
            <a:endParaRPr lang="en-US" dirty="0" smtClean="0"/>
          </a:p>
          <a:p>
            <a:pPr eaLnBrk="1" hangingPunct="1"/>
            <a:endParaRPr lang="en-US" b="1" dirty="0" smtClean="0"/>
          </a:p>
        </p:txBody>
      </p:sp>
    </p:spTree>
    <p:extLst>
      <p:ext uri="{BB962C8B-B14F-4D97-AF65-F5344CB8AC3E}">
        <p14:creationId xmlns:p14="http://schemas.microsoft.com/office/powerpoint/2010/main" val="2216682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4DAC2F2-A15A-4CE7-A3EB-D5F58A0413B9}" type="slidenum">
              <a:rPr lang="en-US" smtClean="0"/>
              <a:pPr/>
              <a:t>7</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smtClean="0"/>
              <a:t>Steward’s responsibility to welcome every new employee into the union – if possible try to do this on the workers first day on the job.</a:t>
            </a:r>
          </a:p>
          <a:p>
            <a:pPr eaLnBrk="1" hangingPunct="1"/>
            <a:endParaRPr lang="en-US" dirty="0" smtClean="0"/>
          </a:p>
          <a:p>
            <a:pPr eaLnBrk="1" hangingPunct="1"/>
            <a:r>
              <a:rPr lang="en-US" dirty="0" smtClean="0"/>
              <a:t>Emphasize how important it is to get workers interested in and familiar with the union.</a:t>
            </a:r>
          </a:p>
          <a:p>
            <a:pPr eaLnBrk="1" hangingPunct="1"/>
            <a:endParaRPr lang="en-US" dirty="0" smtClean="0"/>
          </a:p>
          <a:p>
            <a:pPr eaLnBrk="1" hangingPunct="1"/>
            <a:r>
              <a:rPr lang="en-US" dirty="0" smtClean="0"/>
              <a:t>The steward can conceivably be the first friendly face/helpful person in the workplace.</a:t>
            </a:r>
          </a:p>
          <a:p>
            <a:pPr eaLnBrk="1" hangingPunct="1"/>
            <a:endParaRPr lang="en-US" dirty="0" smtClean="0"/>
          </a:p>
          <a:p>
            <a:pPr eaLnBrk="1" hangingPunct="1"/>
            <a:r>
              <a:rPr lang="en-US" dirty="0" smtClean="0"/>
              <a:t>Union</a:t>
            </a:r>
            <a:r>
              <a:rPr lang="en-US" baseline="0" dirty="0" smtClean="0"/>
              <a:t> orientation</a:t>
            </a:r>
          </a:p>
          <a:p>
            <a:pPr marL="651093" lvl="1" indent="-177571" eaLnBrk="1" hangingPunct="1">
              <a:buFont typeface="Wingdings" panose="05000000000000000000" pitchFamily="2" charset="2"/>
              <a:buChar char="Ø"/>
            </a:pPr>
            <a:r>
              <a:rPr lang="en-US" baseline="0" dirty="0" smtClean="0"/>
              <a:t> Get to know one another</a:t>
            </a:r>
          </a:p>
          <a:p>
            <a:pPr marL="651093" lvl="1" indent="-177571" eaLnBrk="1" hangingPunct="1">
              <a:buFont typeface="Wingdings" panose="05000000000000000000" pitchFamily="2" charset="2"/>
              <a:buChar char="Ø"/>
            </a:pPr>
            <a:r>
              <a:rPr lang="en-US" baseline="0" dirty="0" smtClean="0"/>
              <a:t> Give the worker a copy of the contract</a:t>
            </a:r>
          </a:p>
          <a:p>
            <a:pPr marL="651093" lvl="1" indent="-177571" eaLnBrk="1" hangingPunct="1">
              <a:buFont typeface="Wingdings" panose="05000000000000000000" pitchFamily="2" charset="2"/>
              <a:buChar char="Ø"/>
            </a:pPr>
            <a:r>
              <a:rPr lang="en-US" baseline="0" dirty="0" smtClean="0"/>
              <a:t> Help new workers see union membership as a natural part of their job, and if your contract doesn’t require them to become members, ask them to join</a:t>
            </a:r>
          </a:p>
          <a:p>
            <a:pPr marL="651093" lvl="1" indent="-177571" eaLnBrk="1" hangingPunct="1">
              <a:buFont typeface="Wingdings" panose="05000000000000000000" pitchFamily="2" charset="2"/>
              <a:buChar char="Ø"/>
            </a:pPr>
            <a:r>
              <a:rPr lang="en-US" baseline="0" dirty="0" smtClean="0"/>
              <a:t> Explain the dues and what they provide</a:t>
            </a:r>
          </a:p>
          <a:p>
            <a:pPr lvl="1" eaLnBrk="1" hangingPunct="1">
              <a:buFont typeface="Arial" pitchFamily="34" charset="0"/>
              <a:buNone/>
            </a:pPr>
            <a:endParaRPr lang="en-US" dirty="0" smtClean="0"/>
          </a:p>
          <a:p>
            <a:pPr eaLnBrk="1" hangingPunct="1"/>
            <a:r>
              <a:rPr lang="en-US" b="1" dirty="0" smtClean="0"/>
              <a:t>Discuss what the</a:t>
            </a:r>
            <a:r>
              <a:rPr lang="en-US" b="1" baseline="0" dirty="0" smtClean="0"/>
              <a:t> </a:t>
            </a:r>
            <a:r>
              <a:rPr lang="en-US" b="1" dirty="0" smtClean="0"/>
              <a:t>first day on the job was like for the participants</a:t>
            </a:r>
            <a:r>
              <a:rPr lang="en-US" b="1" baseline="0" dirty="0" smtClean="0"/>
              <a:t> of the class</a:t>
            </a:r>
            <a:endParaRPr lang="en-US" b="1" dirty="0" smtClean="0"/>
          </a:p>
          <a:p>
            <a:pPr eaLnBrk="1" hangingPunct="1"/>
            <a:endParaRPr lang="en-US" dirty="0" smtClean="0"/>
          </a:p>
          <a:p>
            <a:pPr eaLnBrk="1" hangingPunct="1"/>
            <a:r>
              <a:rPr lang="en-US" dirty="0" smtClean="0"/>
              <a:t>Use steward manual for more detail</a:t>
            </a:r>
          </a:p>
        </p:txBody>
      </p:sp>
    </p:spTree>
    <p:extLst>
      <p:ext uri="{BB962C8B-B14F-4D97-AF65-F5344CB8AC3E}">
        <p14:creationId xmlns:p14="http://schemas.microsoft.com/office/powerpoint/2010/main" val="1039125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9E373530-6813-4CDD-ADB4-BC0611E89FDB}" type="slidenum">
              <a:rPr lang="en-US" smtClean="0"/>
              <a:pPr/>
              <a:t>8</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marL="177571" indent="-177571" eaLnBrk="1" hangingPunct="1">
              <a:buFont typeface="Wingdings" panose="05000000000000000000" pitchFamily="2" charset="2"/>
              <a:buChar char="Ø"/>
            </a:pPr>
            <a:r>
              <a:rPr lang="en-US" dirty="0" smtClean="0"/>
              <a:t>The contract is the essence of union representation</a:t>
            </a:r>
          </a:p>
          <a:p>
            <a:pPr marL="177571" indent="-177571" eaLnBrk="1" hangingPunct="1">
              <a:buFont typeface="Wingdings" panose="05000000000000000000" pitchFamily="2" charset="2"/>
              <a:buChar char="Ø"/>
            </a:pPr>
            <a:r>
              <a:rPr lang="en-US" dirty="0" smtClean="0"/>
              <a:t>Steward should know the contract better than anyone</a:t>
            </a:r>
          </a:p>
          <a:p>
            <a:pPr marL="177571" indent="-177571" eaLnBrk="1" hangingPunct="1">
              <a:buFont typeface="Wingdings" panose="05000000000000000000" pitchFamily="2" charset="2"/>
              <a:buChar char="Ø"/>
            </a:pPr>
            <a:r>
              <a:rPr lang="en-US" dirty="0" smtClean="0"/>
              <a:t>Stress importance of knowing the contract and checking it</a:t>
            </a:r>
          </a:p>
          <a:p>
            <a:pPr marL="177571" indent="-177571" eaLnBrk="1" hangingPunct="1">
              <a:buFont typeface="Wingdings" panose="05000000000000000000" pitchFamily="2" charset="2"/>
              <a:buChar char="Ø"/>
            </a:pPr>
            <a:r>
              <a:rPr lang="en-US" dirty="0" smtClean="0"/>
              <a:t>DFR: very important union doesn’t play favorites</a:t>
            </a:r>
          </a:p>
          <a:p>
            <a:pPr marL="177571" indent="-177571" eaLnBrk="1" hangingPunct="1">
              <a:buFont typeface="Wingdings" panose="05000000000000000000" pitchFamily="2" charset="2"/>
              <a:buChar char="Ø"/>
            </a:pPr>
            <a:r>
              <a:rPr lang="en-US" dirty="0" smtClean="0"/>
              <a:t>Union is obligated to consider each person’s complaint and handle each one using the same standards</a:t>
            </a:r>
          </a:p>
          <a:p>
            <a:pPr marL="177571" indent="-177571" eaLnBrk="1" hangingPunct="1">
              <a:buFont typeface="Wingdings" panose="05000000000000000000" pitchFamily="2" charset="2"/>
              <a:buChar char="Ø"/>
            </a:pPr>
            <a:r>
              <a:rPr lang="en-US" dirty="0" smtClean="0"/>
              <a:t>Emphasize that union is an advocate not a mediator</a:t>
            </a:r>
          </a:p>
          <a:p>
            <a:pPr marL="177571" indent="-177571" eaLnBrk="1" hangingPunct="1">
              <a:buFont typeface="Wingdings" panose="05000000000000000000" pitchFamily="2" charset="2"/>
              <a:buChar char="Ø"/>
            </a:pPr>
            <a:r>
              <a:rPr lang="en-US" dirty="0" smtClean="0"/>
              <a:t>You may agree with the employer but you are representing the interests of the workers.</a:t>
            </a:r>
          </a:p>
          <a:p>
            <a:pPr marL="177571" indent="-177571" eaLnBrk="1" hangingPunct="1">
              <a:buFont typeface="Wingdings" panose="05000000000000000000" pitchFamily="2" charset="2"/>
              <a:buChar char="Ø"/>
            </a:pPr>
            <a:r>
              <a:rPr lang="en-US" dirty="0" smtClean="0"/>
              <a:t>Refer to steward manual for more detail as necessary.</a:t>
            </a:r>
          </a:p>
          <a:p>
            <a:pPr eaLnBrk="1" hangingPunct="1"/>
            <a:endParaRPr lang="en-US" dirty="0" smtClean="0"/>
          </a:p>
        </p:txBody>
      </p:sp>
    </p:spTree>
    <p:extLst>
      <p:ext uri="{BB962C8B-B14F-4D97-AF65-F5344CB8AC3E}">
        <p14:creationId xmlns:p14="http://schemas.microsoft.com/office/powerpoint/2010/main" val="3068690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BEE255CC-E40A-4711-B1B9-A3E0A7FF636B}" type="slidenum">
              <a:rPr lang="en-US" smtClean="0"/>
              <a:pPr/>
              <a:t>9</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dirty="0" smtClean="0"/>
              <a:t>Discuss importance of the steward maintaining open communication with members</a:t>
            </a:r>
          </a:p>
          <a:p>
            <a:pPr lvl="1" eaLnBrk="1" hangingPunct="1">
              <a:buFont typeface="Arial" pitchFamily="34" charset="0"/>
              <a:buChar char="•"/>
            </a:pPr>
            <a:r>
              <a:rPr lang="en-US" dirty="0" smtClean="0"/>
              <a:t> Stewards are the key point of contact between LIUNA members and their union leaders</a:t>
            </a:r>
          </a:p>
          <a:p>
            <a:pPr lvl="1" eaLnBrk="1" hangingPunct="1">
              <a:buFont typeface="Arial" pitchFamily="34" charset="0"/>
              <a:buChar char="•"/>
            </a:pPr>
            <a:r>
              <a:rPr lang="en-US" dirty="0" smtClean="0"/>
              <a:t> They are responsible</a:t>
            </a:r>
            <a:r>
              <a:rPr lang="en-US" baseline="0" dirty="0" smtClean="0"/>
              <a:t> for keeping members informed about LIUNA programs and goals, and educating them on the importance of participation in the union and learning about broader issues that affect them and their communities</a:t>
            </a:r>
          </a:p>
          <a:p>
            <a:pPr eaLnBrk="1" hangingPunct="1"/>
            <a:endParaRPr lang="en-US" dirty="0" smtClean="0"/>
          </a:p>
          <a:p>
            <a:pPr eaLnBrk="1" hangingPunct="1"/>
            <a:r>
              <a:rPr lang="en-US" dirty="0" smtClean="0"/>
              <a:t>Discuss examples of types of member communications</a:t>
            </a:r>
          </a:p>
          <a:p>
            <a:pPr eaLnBrk="1" hangingPunct="1"/>
            <a:endParaRPr lang="en-US" dirty="0" smtClean="0"/>
          </a:p>
          <a:p>
            <a:pPr eaLnBrk="1" hangingPunct="1"/>
            <a:r>
              <a:rPr lang="en-US" dirty="0" smtClean="0"/>
              <a:t>Discuss the importance of electing pro-labor candidates</a:t>
            </a:r>
          </a:p>
          <a:p>
            <a:pPr eaLnBrk="1" hangingPunct="1"/>
            <a:endParaRPr lang="en-US" dirty="0" smtClean="0"/>
          </a:p>
          <a:p>
            <a:pPr eaLnBrk="1" hangingPunct="1"/>
            <a:r>
              <a:rPr lang="en-US" dirty="0" smtClean="0"/>
              <a:t>Volunteering</a:t>
            </a:r>
            <a:r>
              <a:rPr lang="en-US" baseline="0" dirty="0" smtClean="0"/>
              <a:t> helps strengthen our relationships in the community and can result in valuable alliances when we need help achieving union goals</a:t>
            </a:r>
            <a:endParaRPr lang="en-US" dirty="0" smtClean="0"/>
          </a:p>
          <a:p>
            <a:pPr eaLnBrk="1" hangingPunct="1"/>
            <a:endParaRPr lang="en-US" dirty="0" smtClean="0"/>
          </a:p>
          <a:p>
            <a:pPr eaLnBrk="1" hangingPunct="1"/>
            <a:r>
              <a:rPr lang="en-US" dirty="0" smtClean="0"/>
              <a:t>Frustrating when members don’t know what’s going on; feel they are in the dark about union activities and issues</a:t>
            </a:r>
          </a:p>
          <a:p>
            <a:pPr eaLnBrk="1" hangingPunct="1"/>
            <a:endParaRPr lang="en-US" dirty="0" smtClean="0"/>
          </a:p>
          <a:p>
            <a:pPr eaLnBrk="1" hangingPunct="1"/>
            <a:r>
              <a:rPr lang="en-US" dirty="0" smtClean="0"/>
              <a:t>Do</a:t>
            </a:r>
            <a:r>
              <a:rPr lang="en-US" baseline="0" dirty="0" smtClean="0"/>
              <a:t> not </a:t>
            </a:r>
            <a:r>
              <a:rPr lang="en-US" dirty="0" smtClean="0"/>
              <a:t>assume that members do not care</a:t>
            </a:r>
          </a:p>
        </p:txBody>
      </p:sp>
    </p:spTree>
    <p:extLst>
      <p:ext uri="{BB962C8B-B14F-4D97-AF65-F5344CB8AC3E}">
        <p14:creationId xmlns:p14="http://schemas.microsoft.com/office/powerpoint/2010/main" val="242873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2754"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02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dirty="0"/>
          </a:p>
        </p:txBody>
      </p:sp>
      <p:sp>
        <p:nvSpPr>
          <p:cNvPr id="5"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vl1pPr>
          </a:lstStyle>
          <a:p>
            <a:pPr>
              <a:defRPr/>
            </a:pPr>
            <a:fld id="{791B3D10-5BD9-45DE-B8D5-0EB088D13D3E}"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3582964-ADB3-4742-940B-9E63997D8098}"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4E512A0-AA24-4F88-BF39-5A58568696DD}"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EEC3E7C0-CFF7-49C7-990A-266C3886711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160187-2CA3-4F8B-9C3B-D0FCD6B9A917}"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192566E-6E15-44ED-8745-7A64ED8F2130}"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7D59F43-5796-4C78-9786-B9C3B497E2EB}"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89E4F2A-0A6A-44FB-A700-7F5BE6137B13}"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E291EF4-7EE4-4D82-A2B7-1D671DBEF11B}"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F13BC29-DEDD-403D-88DF-1386722B06DA}"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ADA4F2A-11A0-4DD6-91B7-F2DA544BAD1D}"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C52FCAD-B487-4B49-AA40-33E04D7D00B7}"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31D8EB7-EA48-46AD-BDB8-7B2927672539}" type="slidenum">
              <a:rPr lang="en-US"/>
              <a:pPr>
                <a:defRPr/>
              </a:pPr>
              <a:t>‹#›</a:t>
            </a:fld>
            <a:endParaRPr lang="en-US" dirty="0"/>
          </a:p>
        </p:txBody>
      </p:sp>
      <p:pic>
        <p:nvPicPr>
          <p:cNvPr id="1031" name="Picture 7" descr="liu01_logo_pms_tag-name"/>
          <p:cNvPicPr>
            <a:picLocks noChangeAspect="1" noChangeArrowheads="1"/>
          </p:cNvPicPr>
          <p:nvPr userDrawn="1"/>
        </p:nvPicPr>
        <p:blipFill>
          <a:blip r:embed="rId14" cstate="print"/>
          <a:srcRect l="25729" b="-2563"/>
          <a:stretch>
            <a:fillRect/>
          </a:stretch>
        </p:blipFill>
        <p:spPr bwMode="auto">
          <a:xfrm>
            <a:off x="6553200" y="6126163"/>
            <a:ext cx="2590800" cy="7318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eaLnBrk="0" fontAlgn="base" hangingPunct="0">
        <a:spcBef>
          <a:spcPct val="0"/>
        </a:spcBef>
        <a:spcAft>
          <a:spcPct val="0"/>
        </a:spcAft>
        <a:defRPr sz="4400" b="1">
          <a:solidFill>
            <a:srgbClr val="FF9900"/>
          </a:solidFill>
          <a:latin typeface="+mj-lt"/>
          <a:ea typeface="+mj-ea"/>
          <a:cs typeface="+mj-cs"/>
        </a:defRPr>
      </a:lvl1pPr>
      <a:lvl2pPr algn="ctr" rtl="0" eaLnBrk="0" fontAlgn="base" hangingPunct="0">
        <a:spcBef>
          <a:spcPct val="0"/>
        </a:spcBef>
        <a:spcAft>
          <a:spcPct val="0"/>
        </a:spcAft>
        <a:defRPr sz="4400" b="1">
          <a:solidFill>
            <a:srgbClr val="FF9900"/>
          </a:solidFill>
          <a:latin typeface="Arial" charset="0"/>
        </a:defRPr>
      </a:lvl2pPr>
      <a:lvl3pPr algn="ctr" rtl="0" eaLnBrk="0" fontAlgn="base" hangingPunct="0">
        <a:spcBef>
          <a:spcPct val="0"/>
        </a:spcBef>
        <a:spcAft>
          <a:spcPct val="0"/>
        </a:spcAft>
        <a:defRPr sz="4400" b="1">
          <a:solidFill>
            <a:srgbClr val="FF9900"/>
          </a:solidFill>
          <a:latin typeface="Arial" charset="0"/>
        </a:defRPr>
      </a:lvl3pPr>
      <a:lvl4pPr algn="ctr" rtl="0" eaLnBrk="0" fontAlgn="base" hangingPunct="0">
        <a:spcBef>
          <a:spcPct val="0"/>
        </a:spcBef>
        <a:spcAft>
          <a:spcPct val="0"/>
        </a:spcAft>
        <a:defRPr sz="4400" b="1">
          <a:solidFill>
            <a:srgbClr val="FF9900"/>
          </a:solidFill>
          <a:latin typeface="Arial" charset="0"/>
        </a:defRPr>
      </a:lvl4pPr>
      <a:lvl5pPr algn="ctr" rtl="0" eaLnBrk="0" fontAlgn="base" hangingPunct="0">
        <a:spcBef>
          <a:spcPct val="0"/>
        </a:spcBef>
        <a:spcAft>
          <a:spcPct val="0"/>
        </a:spcAft>
        <a:defRPr sz="4400" b="1">
          <a:solidFill>
            <a:srgbClr val="FF9900"/>
          </a:solidFill>
          <a:latin typeface="Arial" charset="0"/>
        </a:defRPr>
      </a:lvl5pPr>
      <a:lvl6pPr marL="457200" algn="ctr" rtl="0" fontAlgn="base">
        <a:spcBef>
          <a:spcPct val="0"/>
        </a:spcBef>
        <a:spcAft>
          <a:spcPct val="0"/>
        </a:spcAft>
        <a:defRPr sz="4400" b="1">
          <a:solidFill>
            <a:srgbClr val="FF9900"/>
          </a:solidFill>
          <a:latin typeface="Arial" charset="0"/>
        </a:defRPr>
      </a:lvl6pPr>
      <a:lvl7pPr marL="914400" algn="ctr" rtl="0" fontAlgn="base">
        <a:spcBef>
          <a:spcPct val="0"/>
        </a:spcBef>
        <a:spcAft>
          <a:spcPct val="0"/>
        </a:spcAft>
        <a:defRPr sz="4400" b="1">
          <a:solidFill>
            <a:srgbClr val="FF9900"/>
          </a:solidFill>
          <a:latin typeface="Arial" charset="0"/>
        </a:defRPr>
      </a:lvl7pPr>
      <a:lvl8pPr marL="1371600" algn="ctr" rtl="0" fontAlgn="base">
        <a:spcBef>
          <a:spcPct val="0"/>
        </a:spcBef>
        <a:spcAft>
          <a:spcPct val="0"/>
        </a:spcAft>
        <a:defRPr sz="4400" b="1">
          <a:solidFill>
            <a:srgbClr val="FF9900"/>
          </a:solidFill>
          <a:latin typeface="Arial" charset="0"/>
        </a:defRPr>
      </a:lvl8pPr>
      <a:lvl9pPr marL="1828800" algn="ctr" rtl="0" fontAlgn="base">
        <a:spcBef>
          <a:spcPct val="0"/>
        </a:spcBef>
        <a:spcAft>
          <a:spcPct val="0"/>
        </a:spcAft>
        <a:defRPr sz="4400" b="1">
          <a:solidFill>
            <a:srgbClr val="FF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tiff"/><Relationship Id="rId4" Type="http://schemas.openxmlformats.org/officeDocument/2006/relationships/image" Target="file://localhost/2013:OTHERS/LIUNA/logos:etc/logowhte.pn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file://localhost/2013:OTHERS/LIUNA/logos:etc/logowhte.png" TargetMode="External"/><Relationship Id="rId5" Type="http://schemas.openxmlformats.org/officeDocument/2006/relationships/image" Target="../media/image2.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file://localhost/2013:OTHERS/LIUNA/logos:etc/logowhte.png"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file://localhost/2013:OTHERS/LIUNA/logos:etc/logowhte.p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file://localhost/2013:OTHERS/LIUNA/logos:etc/logowhte.png"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file://localhost/2013:OTHERS/LIUNA/logos:etc/logowhte.pn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file://localhost/2013:OTHERS/LIUNA/logos:etc/logowhte.png"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file://localhost/2013:OTHERS/LIUNA/logos:etc/logowhte.png"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file://localhost/2013:OTHERS/LIUNA/logos:etc/logowhte.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file://localhost/2013:OTHERS/LIUNA/logos:etc/logowhte.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file://localhost/2013:OTHERS/LIUNA/logos:etc/logowhte.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file://localhost/2013:OTHERS/LIUNA/logos:etc/logowhte.p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file://localhost/2013:OTHERS/LIUNA/logos:etc/logowhte.png"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file://localhost/2013:OTHERS/LIUNA/logos:etc/logowhte.png"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file://localhost/2013:OTHERS/LIUNA/logos:etc/logowhte.png"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file://localhost/2013:OTHERS/LIUNA/logos:etc/logowhte.png"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file://localhost/2013:OTHERS/LIUNA/logos:etc/logowhte.pn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9"/>
          <p:cNvSpPr>
            <a:spLocks noGrp="1" noChangeArrowheads="1"/>
          </p:cNvSpPr>
          <p:nvPr>
            <p:ph type="subTitle" idx="1"/>
          </p:nvPr>
        </p:nvSpPr>
        <p:spPr>
          <a:xfrm>
            <a:off x="0" y="4114800"/>
            <a:ext cx="9144000" cy="1447800"/>
          </a:xfrm>
        </p:spPr>
        <p:txBody>
          <a:bodyPr/>
          <a:lstStyle/>
          <a:p>
            <a:pPr eaLnBrk="1" hangingPunct="1"/>
            <a:r>
              <a:rPr lang="en-US" sz="5400" b="1" dirty="0" smtClean="0">
                <a:solidFill>
                  <a:srgbClr val="002060"/>
                </a:solidFill>
              </a:rPr>
              <a:t>ROLES OF A STEWARD</a:t>
            </a:r>
          </a:p>
        </p:txBody>
      </p:sp>
      <p:sp>
        <p:nvSpPr>
          <p:cNvPr id="3077" name="Text Box 11"/>
          <p:cNvSpPr txBox="1">
            <a:spLocks noChangeArrowheads="1"/>
          </p:cNvSpPr>
          <p:nvPr/>
        </p:nvSpPr>
        <p:spPr bwMode="auto">
          <a:xfrm>
            <a:off x="3733800" y="5926378"/>
            <a:ext cx="5181600" cy="677108"/>
          </a:xfrm>
          <a:prstGeom prst="rect">
            <a:avLst/>
          </a:prstGeom>
          <a:noFill/>
          <a:ln w="9525">
            <a:noFill/>
            <a:miter lim="800000"/>
            <a:headEnd/>
            <a:tailEnd/>
          </a:ln>
        </p:spPr>
        <p:txBody>
          <a:bodyPr wrap="square">
            <a:spAutoFit/>
          </a:bodyPr>
          <a:lstStyle/>
          <a:p>
            <a:pPr algn="just"/>
            <a:r>
              <a:rPr lang="en-US" b="1" dirty="0" smtClean="0">
                <a:solidFill>
                  <a:srgbClr val="FF9900"/>
                </a:solidFill>
              </a:rPr>
              <a:t>			</a:t>
            </a:r>
            <a:r>
              <a:rPr lang="en-US" sz="1800" b="1" dirty="0" smtClean="0">
                <a:solidFill>
                  <a:srgbClr val="FF9900"/>
                </a:solidFill>
              </a:rPr>
              <a:t>			</a:t>
            </a:r>
          </a:p>
        </p:txBody>
      </p:sp>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 y="817196"/>
            <a:ext cx="8153400" cy="223232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5" descr="pix3"/>
          <p:cNvPicPr>
            <a:picLocks noChangeAspect="1" noChangeArrowheads="1"/>
          </p:cNvPicPr>
          <p:nvPr/>
        </p:nvPicPr>
        <p:blipFill>
          <a:blip r:embed="rId3" cstate="print"/>
          <a:srcRect/>
          <a:stretch>
            <a:fillRect/>
          </a:stretch>
        </p:blipFill>
        <p:spPr bwMode="auto">
          <a:xfrm>
            <a:off x="6248400" y="1676400"/>
            <a:ext cx="2590800" cy="3023587"/>
          </a:xfrm>
          <a:prstGeom prst="rect">
            <a:avLst/>
          </a:prstGeom>
          <a:noFill/>
          <a:ln w="9525">
            <a:noFill/>
            <a:miter lim="800000"/>
            <a:headEnd/>
            <a:tailEnd/>
          </a:ln>
        </p:spPr>
      </p:pic>
      <p:sp>
        <p:nvSpPr>
          <p:cNvPr id="56323" name="Rectangle 2"/>
          <p:cNvSpPr>
            <a:spLocks noGrp="1" noChangeArrowheads="1"/>
          </p:cNvSpPr>
          <p:nvPr>
            <p:ph type="ctrTitle"/>
          </p:nvPr>
        </p:nvSpPr>
        <p:spPr>
          <a:xfrm>
            <a:off x="685800" y="307777"/>
            <a:ext cx="7772400" cy="857250"/>
          </a:xfrm>
        </p:spPr>
        <p:txBody>
          <a:bodyPr/>
          <a:lstStyle/>
          <a:p>
            <a:pPr eaLnBrk="1" hangingPunct="1"/>
            <a:r>
              <a:rPr lang="en-US" dirty="0" smtClean="0"/>
              <a:t>Member Communications </a:t>
            </a:r>
          </a:p>
        </p:txBody>
      </p:sp>
      <p:sp>
        <p:nvSpPr>
          <p:cNvPr id="56324" name="Rectangle 3"/>
          <p:cNvSpPr>
            <a:spLocks noGrp="1" noChangeArrowheads="1"/>
          </p:cNvSpPr>
          <p:nvPr>
            <p:ph type="subTitle" idx="1"/>
          </p:nvPr>
        </p:nvSpPr>
        <p:spPr>
          <a:xfrm>
            <a:off x="279400" y="1475640"/>
            <a:ext cx="5943600" cy="5105400"/>
          </a:xfrm>
        </p:spPr>
        <p:txBody>
          <a:bodyPr/>
          <a:lstStyle/>
          <a:p>
            <a:pPr algn="l" eaLnBrk="1" hangingPunct="1">
              <a:buSzTx/>
              <a:buFont typeface="Wingdings" pitchFamily="2" charset="2"/>
              <a:buChar char="§"/>
            </a:pPr>
            <a:r>
              <a:rPr lang="en-US" sz="2800" dirty="0" smtClean="0">
                <a:solidFill>
                  <a:srgbClr val="002060"/>
                </a:solidFill>
              </a:rPr>
              <a:t>Always find time to talk</a:t>
            </a:r>
          </a:p>
          <a:p>
            <a:pPr lvl="1" eaLnBrk="1" hangingPunct="1">
              <a:buSzTx/>
              <a:buFont typeface="Verdana" pitchFamily="34" charset="0"/>
              <a:buChar char="-"/>
            </a:pPr>
            <a:r>
              <a:rPr lang="en-US" dirty="0" smtClean="0">
                <a:solidFill>
                  <a:srgbClr val="002060"/>
                </a:solidFill>
              </a:rPr>
              <a:t>Schedule time that works</a:t>
            </a:r>
          </a:p>
          <a:p>
            <a:pPr algn="l" eaLnBrk="1" hangingPunct="1">
              <a:buSzTx/>
              <a:buFont typeface="Wingdings" pitchFamily="2" charset="2"/>
              <a:buChar char="§"/>
            </a:pPr>
            <a:r>
              <a:rPr lang="en-US" sz="2800" dirty="0" smtClean="0">
                <a:solidFill>
                  <a:srgbClr val="002060"/>
                </a:solidFill>
              </a:rPr>
              <a:t>Always get back to people</a:t>
            </a:r>
          </a:p>
          <a:p>
            <a:pPr algn="l" eaLnBrk="1" hangingPunct="1">
              <a:buSzTx/>
              <a:buFont typeface="Wingdings" pitchFamily="2" charset="2"/>
              <a:buChar char="§"/>
            </a:pPr>
            <a:endParaRPr lang="en-US" sz="1200" dirty="0" smtClean="0">
              <a:solidFill>
                <a:srgbClr val="002060"/>
              </a:solidFill>
            </a:endParaRPr>
          </a:p>
          <a:p>
            <a:pPr algn="l" eaLnBrk="1" hangingPunct="1">
              <a:buSzTx/>
              <a:buFont typeface="Wingdings" pitchFamily="2" charset="2"/>
              <a:buChar char="§"/>
            </a:pPr>
            <a:r>
              <a:rPr lang="en-US" sz="2800" dirty="0" smtClean="0">
                <a:solidFill>
                  <a:srgbClr val="002060"/>
                </a:solidFill>
              </a:rPr>
              <a:t>Always be honest</a:t>
            </a:r>
          </a:p>
          <a:p>
            <a:pPr algn="l" eaLnBrk="1" hangingPunct="1">
              <a:buSzTx/>
              <a:buFont typeface="Wingdings" pitchFamily="2" charset="2"/>
              <a:buChar char="§"/>
            </a:pPr>
            <a:endParaRPr lang="en-US" sz="1200" dirty="0" smtClean="0">
              <a:solidFill>
                <a:srgbClr val="002060"/>
              </a:solidFill>
            </a:endParaRPr>
          </a:p>
          <a:p>
            <a:pPr algn="l" eaLnBrk="1" hangingPunct="1">
              <a:buSzTx/>
              <a:buFont typeface="Wingdings" pitchFamily="2" charset="2"/>
              <a:buChar char="§"/>
            </a:pPr>
            <a:r>
              <a:rPr lang="en-US" sz="2800" dirty="0" smtClean="0">
                <a:solidFill>
                  <a:srgbClr val="002060"/>
                </a:solidFill>
              </a:rPr>
              <a:t>“I don’t know” is OK</a:t>
            </a:r>
          </a:p>
          <a:p>
            <a:pPr algn="l" eaLnBrk="1" hangingPunct="1">
              <a:buSzTx/>
              <a:buFont typeface="Wingdings" pitchFamily="2" charset="2"/>
              <a:buChar char="§"/>
            </a:pPr>
            <a:endParaRPr lang="en-US" sz="1200" dirty="0" smtClean="0">
              <a:solidFill>
                <a:srgbClr val="002060"/>
              </a:solidFill>
            </a:endParaRPr>
          </a:p>
          <a:p>
            <a:pPr algn="l" eaLnBrk="1" hangingPunct="1">
              <a:buSzTx/>
              <a:buFont typeface="Wingdings" pitchFamily="2" charset="2"/>
              <a:buChar char="§"/>
            </a:pPr>
            <a:r>
              <a:rPr lang="en-US" sz="2800" dirty="0" smtClean="0">
                <a:solidFill>
                  <a:srgbClr val="002060"/>
                </a:solidFill>
              </a:rPr>
              <a:t>Respect people’s privacy/dignity</a:t>
            </a:r>
          </a:p>
        </p:txBody>
      </p:sp>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4"/>
          <a:stretch>
            <a:fillRect/>
          </a:stretch>
        </p:blipFill>
        <p:spPr>
          <a:xfrm>
            <a:off x="3855658" y="3236959"/>
            <a:ext cx="1432684" cy="384081"/>
          </a:xfrm>
          <a:prstGeom prst="rect">
            <a:avLst/>
          </a:prstGeom>
        </p:spPr>
      </p:pic>
      <p:pic>
        <p:nvPicPr>
          <p:cNvPr id="8" name="logowhte.png" descr="/2013:OTHERS/LIUNA/logos:etc/logowhte.png"/>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5" descr="talking%20to%20congress%20about%20healthy%20rivers"/>
          <p:cNvPicPr>
            <a:picLocks noChangeAspect="1" noChangeArrowheads="1"/>
          </p:cNvPicPr>
          <p:nvPr/>
        </p:nvPicPr>
        <p:blipFill>
          <a:blip r:embed="rId3" cstate="print"/>
          <a:srcRect/>
          <a:stretch>
            <a:fillRect/>
          </a:stretch>
        </p:blipFill>
        <p:spPr bwMode="auto">
          <a:xfrm>
            <a:off x="6248400" y="1828800"/>
            <a:ext cx="2634878" cy="1982258"/>
          </a:xfrm>
          <a:prstGeom prst="rect">
            <a:avLst/>
          </a:prstGeom>
          <a:noFill/>
          <a:ln w="9525">
            <a:noFill/>
            <a:miter lim="800000"/>
            <a:headEnd/>
            <a:tailEnd/>
          </a:ln>
        </p:spPr>
      </p:pic>
      <p:sp>
        <p:nvSpPr>
          <p:cNvPr id="57347" name="Rectangle 2"/>
          <p:cNvSpPr>
            <a:spLocks noGrp="1" noChangeArrowheads="1"/>
          </p:cNvSpPr>
          <p:nvPr>
            <p:ph type="ctrTitle"/>
          </p:nvPr>
        </p:nvSpPr>
        <p:spPr>
          <a:xfrm>
            <a:off x="435231" y="180975"/>
            <a:ext cx="7772400" cy="704850"/>
          </a:xfrm>
        </p:spPr>
        <p:txBody>
          <a:bodyPr/>
          <a:lstStyle/>
          <a:p>
            <a:pPr eaLnBrk="1" hangingPunct="1"/>
            <a:r>
              <a:rPr lang="en-US" dirty="0" smtClean="0"/>
              <a:t>Union Communications</a:t>
            </a:r>
          </a:p>
        </p:txBody>
      </p:sp>
      <p:sp>
        <p:nvSpPr>
          <p:cNvPr id="57348" name="Rectangle 3"/>
          <p:cNvSpPr>
            <a:spLocks noGrp="1" noChangeArrowheads="1"/>
          </p:cNvSpPr>
          <p:nvPr>
            <p:ph type="subTitle" idx="1"/>
          </p:nvPr>
        </p:nvSpPr>
        <p:spPr>
          <a:xfrm>
            <a:off x="473331" y="1100137"/>
            <a:ext cx="6019800" cy="5105400"/>
          </a:xfrm>
        </p:spPr>
        <p:txBody>
          <a:bodyPr/>
          <a:lstStyle/>
          <a:p>
            <a:pPr algn="l" eaLnBrk="1" hangingPunct="1">
              <a:lnSpc>
                <a:spcPct val="90000"/>
              </a:lnSpc>
              <a:buSzTx/>
              <a:buFont typeface="Wingdings" pitchFamily="2" charset="2"/>
              <a:buChar char="§"/>
            </a:pPr>
            <a:r>
              <a:rPr lang="en-US" dirty="0" smtClean="0">
                <a:solidFill>
                  <a:srgbClr val="002060"/>
                </a:solidFill>
              </a:rPr>
              <a:t>Problems you can’t resolve</a:t>
            </a:r>
          </a:p>
          <a:p>
            <a:pPr algn="l" eaLnBrk="1" hangingPunct="1">
              <a:lnSpc>
                <a:spcPct val="90000"/>
              </a:lnSpc>
              <a:buSzTx/>
              <a:buFont typeface="Wingdings" pitchFamily="2" charset="2"/>
              <a:buChar char="§"/>
            </a:pPr>
            <a:endParaRPr lang="en-US" sz="800" dirty="0" smtClean="0">
              <a:solidFill>
                <a:srgbClr val="002060"/>
              </a:solidFill>
            </a:endParaRPr>
          </a:p>
          <a:p>
            <a:pPr algn="l" eaLnBrk="1" hangingPunct="1">
              <a:lnSpc>
                <a:spcPct val="90000"/>
              </a:lnSpc>
              <a:buSzTx/>
              <a:buFont typeface="Wingdings" pitchFamily="2" charset="2"/>
              <a:buChar char="§"/>
            </a:pPr>
            <a:r>
              <a:rPr lang="en-US" dirty="0" smtClean="0">
                <a:solidFill>
                  <a:srgbClr val="002060"/>
                </a:solidFill>
              </a:rPr>
              <a:t>Problems you have resolved</a:t>
            </a:r>
          </a:p>
          <a:p>
            <a:pPr algn="l" eaLnBrk="1" hangingPunct="1">
              <a:lnSpc>
                <a:spcPct val="90000"/>
              </a:lnSpc>
              <a:buSzTx/>
              <a:buFont typeface="Wingdings" pitchFamily="2" charset="2"/>
              <a:buChar char="§"/>
            </a:pPr>
            <a:endParaRPr lang="en-US" sz="800" dirty="0" smtClean="0">
              <a:solidFill>
                <a:srgbClr val="002060"/>
              </a:solidFill>
            </a:endParaRPr>
          </a:p>
          <a:p>
            <a:pPr algn="l" eaLnBrk="1" hangingPunct="1">
              <a:lnSpc>
                <a:spcPct val="90000"/>
              </a:lnSpc>
              <a:buSzTx/>
              <a:buFont typeface="Wingdings" pitchFamily="2" charset="2"/>
              <a:buChar char="§"/>
            </a:pPr>
            <a:r>
              <a:rPr lang="en-US" dirty="0" smtClean="0">
                <a:solidFill>
                  <a:srgbClr val="002060"/>
                </a:solidFill>
              </a:rPr>
              <a:t>Member complaints/ concerns</a:t>
            </a:r>
          </a:p>
          <a:p>
            <a:pPr algn="l" eaLnBrk="1" hangingPunct="1">
              <a:lnSpc>
                <a:spcPct val="90000"/>
              </a:lnSpc>
              <a:buSzTx/>
              <a:buFont typeface="Wingdings" pitchFamily="2" charset="2"/>
              <a:buChar char="§"/>
            </a:pPr>
            <a:endParaRPr lang="en-US" sz="800" dirty="0" smtClean="0">
              <a:solidFill>
                <a:srgbClr val="002060"/>
              </a:solidFill>
            </a:endParaRPr>
          </a:p>
          <a:p>
            <a:pPr algn="l" eaLnBrk="1" hangingPunct="1">
              <a:lnSpc>
                <a:spcPct val="90000"/>
              </a:lnSpc>
              <a:buSzTx/>
              <a:buFont typeface="Wingdings" pitchFamily="2" charset="2"/>
              <a:buChar char="§"/>
            </a:pPr>
            <a:r>
              <a:rPr lang="en-US" dirty="0" smtClean="0">
                <a:solidFill>
                  <a:srgbClr val="002060"/>
                </a:solidFill>
              </a:rPr>
              <a:t>Opportunities for member involvement or interests</a:t>
            </a:r>
          </a:p>
          <a:p>
            <a:pPr algn="l" eaLnBrk="1" hangingPunct="1">
              <a:lnSpc>
                <a:spcPct val="90000"/>
              </a:lnSpc>
              <a:buSzTx/>
              <a:buFont typeface="Wingdings" pitchFamily="2" charset="2"/>
              <a:buChar char="§"/>
            </a:pPr>
            <a:endParaRPr lang="en-US" sz="800" dirty="0" smtClean="0">
              <a:solidFill>
                <a:srgbClr val="002060"/>
              </a:solidFill>
            </a:endParaRPr>
          </a:p>
          <a:p>
            <a:pPr algn="l" eaLnBrk="1" hangingPunct="1">
              <a:lnSpc>
                <a:spcPct val="90000"/>
              </a:lnSpc>
              <a:buSzTx/>
              <a:buFont typeface="Wingdings" pitchFamily="2" charset="2"/>
              <a:buChar char="§"/>
            </a:pPr>
            <a:r>
              <a:rPr lang="en-US" dirty="0" smtClean="0">
                <a:solidFill>
                  <a:srgbClr val="002060"/>
                </a:solidFill>
              </a:rPr>
              <a:t>Members in need</a:t>
            </a:r>
          </a:p>
          <a:p>
            <a:pPr algn="l" eaLnBrk="1" hangingPunct="1">
              <a:lnSpc>
                <a:spcPct val="90000"/>
              </a:lnSpc>
              <a:buSzTx/>
              <a:buFont typeface="Wingdings" pitchFamily="2" charset="2"/>
              <a:buChar char="§"/>
            </a:pPr>
            <a:endParaRPr lang="en-US" sz="800" dirty="0" smtClean="0">
              <a:solidFill>
                <a:srgbClr val="002060"/>
              </a:solidFill>
            </a:endParaRPr>
          </a:p>
          <a:p>
            <a:pPr algn="l" eaLnBrk="1" hangingPunct="1">
              <a:lnSpc>
                <a:spcPct val="90000"/>
              </a:lnSpc>
              <a:buSzTx/>
              <a:buFont typeface="Wingdings" pitchFamily="2" charset="2"/>
              <a:buChar char="§"/>
            </a:pPr>
            <a:r>
              <a:rPr lang="en-US" dirty="0" smtClean="0">
                <a:solidFill>
                  <a:srgbClr val="002060"/>
                </a:solidFill>
              </a:rPr>
              <a:t>Ideas for better meetings</a:t>
            </a:r>
          </a:p>
          <a:p>
            <a:pPr algn="l" eaLnBrk="1" hangingPunct="1">
              <a:lnSpc>
                <a:spcPct val="90000"/>
              </a:lnSpc>
              <a:buSzTx/>
              <a:buFont typeface="Wingdings" pitchFamily="2" charset="2"/>
              <a:buChar char="§"/>
            </a:pPr>
            <a:endParaRPr lang="en-US" sz="800" dirty="0" smtClean="0">
              <a:solidFill>
                <a:srgbClr val="002060"/>
              </a:solidFill>
            </a:endParaRPr>
          </a:p>
          <a:p>
            <a:pPr algn="l" eaLnBrk="1" hangingPunct="1">
              <a:lnSpc>
                <a:spcPct val="90000"/>
              </a:lnSpc>
              <a:buSzTx/>
              <a:buFont typeface="Wingdings" pitchFamily="2" charset="2"/>
              <a:buChar char="§"/>
            </a:pPr>
            <a:r>
              <a:rPr lang="en-US" dirty="0" smtClean="0">
                <a:solidFill>
                  <a:srgbClr val="002060"/>
                </a:solidFill>
              </a:rPr>
              <a:t>Trouble on the horizon</a:t>
            </a:r>
          </a:p>
        </p:txBody>
      </p:sp>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47700" y="304800"/>
            <a:ext cx="7772400" cy="704850"/>
          </a:xfrm>
        </p:spPr>
        <p:txBody>
          <a:bodyPr/>
          <a:lstStyle/>
          <a:p>
            <a:pPr eaLnBrk="1" hangingPunct="1"/>
            <a:r>
              <a:rPr lang="en-US" sz="4800" dirty="0" smtClean="0"/>
              <a:t>Union Communications</a:t>
            </a:r>
          </a:p>
        </p:txBody>
      </p:sp>
      <p:sp>
        <p:nvSpPr>
          <p:cNvPr id="58371" name="Rectangle 3"/>
          <p:cNvSpPr>
            <a:spLocks noGrp="1" noChangeArrowheads="1"/>
          </p:cNvSpPr>
          <p:nvPr>
            <p:ph type="subTitle" idx="1"/>
          </p:nvPr>
        </p:nvSpPr>
        <p:spPr>
          <a:xfrm>
            <a:off x="609600" y="1622425"/>
            <a:ext cx="7848600" cy="4114800"/>
          </a:xfrm>
        </p:spPr>
        <p:txBody>
          <a:bodyPr/>
          <a:lstStyle/>
          <a:p>
            <a:pPr algn="l" eaLnBrk="1" hangingPunct="1">
              <a:buSzTx/>
              <a:buFont typeface="Wingdings" pitchFamily="2" charset="2"/>
              <a:buChar char="§"/>
            </a:pPr>
            <a:r>
              <a:rPr lang="en-US" sz="3600" dirty="0" smtClean="0">
                <a:solidFill>
                  <a:srgbClr val="002060"/>
                </a:solidFill>
              </a:rPr>
              <a:t>Always be honest</a:t>
            </a:r>
          </a:p>
          <a:p>
            <a:pPr algn="l" eaLnBrk="1" hangingPunct="1">
              <a:buSzTx/>
              <a:buFont typeface="Wingdings" pitchFamily="2" charset="2"/>
              <a:buChar char="§"/>
            </a:pPr>
            <a:endParaRPr lang="en-US" sz="2200" dirty="0" smtClean="0">
              <a:solidFill>
                <a:srgbClr val="002060"/>
              </a:solidFill>
            </a:endParaRPr>
          </a:p>
          <a:p>
            <a:pPr algn="l" eaLnBrk="1" hangingPunct="1">
              <a:buSzTx/>
              <a:buFont typeface="Wingdings" pitchFamily="2" charset="2"/>
              <a:buChar char="§"/>
            </a:pPr>
            <a:r>
              <a:rPr lang="en-US" sz="3600" dirty="0" smtClean="0">
                <a:solidFill>
                  <a:srgbClr val="002060"/>
                </a:solidFill>
              </a:rPr>
              <a:t>Admit when/if you make a mistake</a:t>
            </a:r>
          </a:p>
          <a:p>
            <a:pPr algn="l" eaLnBrk="1" hangingPunct="1">
              <a:buSzTx/>
              <a:buFont typeface="Wingdings" pitchFamily="2" charset="2"/>
              <a:buChar char="§"/>
            </a:pPr>
            <a:endParaRPr lang="en-US" sz="2200" dirty="0" smtClean="0">
              <a:solidFill>
                <a:srgbClr val="002060"/>
              </a:solidFill>
            </a:endParaRPr>
          </a:p>
          <a:p>
            <a:pPr algn="l" eaLnBrk="1" hangingPunct="1">
              <a:buSzTx/>
              <a:buFont typeface="Wingdings" pitchFamily="2" charset="2"/>
              <a:buChar char="§"/>
            </a:pPr>
            <a:r>
              <a:rPr lang="en-US" sz="3600" dirty="0" smtClean="0">
                <a:solidFill>
                  <a:srgbClr val="002060"/>
                </a:solidFill>
              </a:rPr>
              <a:t>Ask for help/support</a:t>
            </a:r>
          </a:p>
          <a:p>
            <a:pPr algn="l" eaLnBrk="1" hangingPunct="1">
              <a:buSzTx/>
              <a:buFont typeface="Wingdings" pitchFamily="2" charset="2"/>
              <a:buChar char="§"/>
            </a:pPr>
            <a:endParaRPr lang="en-US" dirty="0" smtClean="0">
              <a:solidFill>
                <a:srgbClr val="002060"/>
              </a:solidFill>
            </a:endParaRPr>
          </a:p>
        </p:txBody>
      </p:sp>
      <p:sp>
        <p:nvSpPr>
          <p:cNvPr id="4" name="Rectangle 3"/>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5" name="logowhte.png" descr="/2013:OTHERS/LIUNA/logos:etc/logowhte.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533400" y="443251"/>
            <a:ext cx="7772400" cy="781050"/>
          </a:xfrm>
        </p:spPr>
        <p:txBody>
          <a:bodyPr/>
          <a:lstStyle/>
          <a:p>
            <a:pPr eaLnBrk="1" hangingPunct="1"/>
            <a:r>
              <a:rPr lang="en-US" dirty="0" smtClean="0"/>
              <a:t>Internal Organizing</a:t>
            </a:r>
          </a:p>
        </p:txBody>
      </p:sp>
      <p:sp>
        <p:nvSpPr>
          <p:cNvPr id="59395" name="Rectangle 3"/>
          <p:cNvSpPr>
            <a:spLocks noGrp="1" noChangeArrowheads="1"/>
          </p:cNvSpPr>
          <p:nvPr>
            <p:ph type="subTitle" idx="1"/>
          </p:nvPr>
        </p:nvSpPr>
        <p:spPr>
          <a:xfrm>
            <a:off x="685800" y="1600200"/>
            <a:ext cx="6400800" cy="1752600"/>
          </a:xfrm>
        </p:spPr>
        <p:txBody>
          <a:bodyPr/>
          <a:lstStyle/>
          <a:p>
            <a:pPr algn="l" eaLnBrk="1" hangingPunct="1">
              <a:buSzTx/>
              <a:buFont typeface="Wingdings" pitchFamily="2" charset="2"/>
              <a:buChar char="§"/>
            </a:pPr>
            <a:r>
              <a:rPr lang="en-US" dirty="0" smtClean="0">
                <a:solidFill>
                  <a:srgbClr val="002060"/>
                </a:solidFill>
              </a:rPr>
              <a:t>Identify/sign up new members</a:t>
            </a:r>
          </a:p>
          <a:p>
            <a:pPr algn="l" eaLnBrk="1" hangingPunct="1">
              <a:buSzTx/>
              <a:buFont typeface="Wingdings" pitchFamily="2" charset="2"/>
              <a:buChar char="§"/>
            </a:pPr>
            <a:endParaRPr lang="en-US" dirty="0" smtClean="0">
              <a:solidFill>
                <a:srgbClr val="002060"/>
              </a:solidFill>
            </a:endParaRPr>
          </a:p>
          <a:p>
            <a:pPr algn="l" eaLnBrk="1" hangingPunct="1">
              <a:buSzTx/>
              <a:buFont typeface="Wingdings" pitchFamily="2" charset="2"/>
              <a:buChar char="§"/>
            </a:pPr>
            <a:r>
              <a:rPr lang="en-US" dirty="0" smtClean="0">
                <a:solidFill>
                  <a:srgbClr val="002060"/>
                </a:solidFill>
              </a:rPr>
              <a:t>Help with union paperwork</a:t>
            </a:r>
          </a:p>
          <a:p>
            <a:pPr algn="l" eaLnBrk="1" hangingPunct="1">
              <a:buSzTx/>
              <a:buFont typeface="Wingdings" pitchFamily="2" charset="2"/>
              <a:buChar char="§"/>
            </a:pPr>
            <a:endParaRPr lang="en-US" dirty="0" smtClean="0">
              <a:solidFill>
                <a:srgbClr val="002060"/>
              </a:solidFill>
            </a:endParaRPr>
          </a:p>
          <a:p>
            <a:pPr algn="l" eaLnBrk="1" hangingPunct="1">
              <a:buSzTx/>
              <a:buFont typeface="Wingdings" pitchFamily="2" charset="2"/>
              <a:buChar char="§"/>
            </a:pPr>
            <a:r>
              <a:rPr lang="en-US" dirty="0" smtClean="0">
                <a:solidFill>
                  <a:srgbClr val="002060"/>
                </a:solidFill>
              </a:rPr>
              <a:t>“Organizing never stops”</a:t>
            </a:r>
          </a:p>
        </p:txBody>
      </p:sp>
      <p:pic>
        <p:nvPicPr>
          <p:cNvPr id="59396" name="Picture 5" descr="voice_work"/>
          <p:cNvPicPr>
            <a:picLocks noChangeAspect="1" noChangeArrowheads="1"/>
          </p:cNvPicPr>
          <p:nvPr/>
        </p:nvPicPr>
        <p:blipFill>
          <a:blip r:embed="rId3" cstate="print"/>
          <a:srcRect/>
          <a:stretch>
            <a:fillRect/>
          </a:stretch>
        </p:blipFill>
        <p:spPr bwMode="auto">
          <a:xfrm>
            <a:off x="5943600" y="2826536"/>
            <a:ext cx="2743200" cy="2081330"/>
          </a:xfrm>
          <a:prstGeom prst="rect">
            <a:avLst/>
          </a:prstGeom>
          <a:noFill/>
          <a:ln w="9525">
            <a:noFill/>
            <a:miter lim="800000"/>
            <a:headEnd/>
            <a:tailEnd/>
          </a:ln>
        </p:spPr>
      </p:pic>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381000"/>
            <a:ext cx="7772400" cy="933450"/>
          </a:xfrm>
        </p:spPr>
        <p:txBody>
          <a:bodyPr/>
          <a:lstStyle/>
          <a:p>
            <a:pPr eaLnBrk="1" hangingPunct="1"/>
            <a:r>
              <a:rPr lang="en-US" dirty="0" smtClean="0"/>
              <a:t>Special Steward Rights</a:t>
            </a:r>
          </a:p>
        </p:txBody>
      </p:sp>
      <p:sp>
        <p:nvSpPr>
          <p:cNvPr id="60419" name="Rectangle 3"/>
          <p:cNvSpPr>
            <a:spLocks noGrp="1" noChangeArrowheads="1"/>
          </p:cNvSpPr>
          <p:nvPr>
            <p:ph type="subTitle" idx="1"/>
          </p:nvPr>
        </p:nvSpPr>
        <p:spPr>
          <a:xfrm>
            <a:off x="838200" y="1676400"/>
            <a:ext cx="6781800" cy="3733800"/>
          </a:xfrm>
        </p:spPr>
        <p:txBody>
          <a:bodyPr/>
          <a:lstStyle/>
          <a:p>
            <a:pPr algn="l" eaLnBrk="1" hangingPunct="1">
              <a:buSzTx/>
              <a:buFont typeface="Wingdings" pitchFamily="2" charset="2"/>
              <a:buChar char="§"/>
            </a:pPr>
            <a:r>
              <a:rPr lang="en-US" dirty="0" smtClean="0">
                <a:solidFill>
                  <a:srgbClr val="002060"/>
                </a:solidFill>
              </a:rPr>
              <a:t>Equality Rule</a:t>
            </a:r>
          </a:p>
          <a:p>
            <a:pPr algn="l" eaLnBrk="1" hangingPunct="1">
              <a:buSzTx/>
              <a:buFont typeface="Wingdings" pitchFamily="2" charset="2"/>
              <a:buChar char="§"/>
            </a:pPr>
            <a:endParaRPr lang="en-US" dirty="0" smtClean="0">
              <a:solidFill>
                <a:srgbClr val="002060"/>
              </a:solidFill>
            </a:endParaRPr>
          </a:p>
          <a:p>
            <a:pPr algn="l" eaLnBrk="1" hangingPunct="1">
              <a:buSzTx/>
              <a:buFont typeface="Wingdings" pitchFamily="2" charset="2"/>
              <a:buChar char="§"/>
            </a:pPr>
            <a:r>
              <a:rPr lang="en-US" dirty="0" smtClean="0">
                <a:solidFill>
                  <a:srgbClr val="002060"/>
                </a:solidFill>
              </a:rPr>
              <a:t>No Reprisal Rule</a:t>
            </a:r>
          </a:p>
          <a:p>
            <a:pPr algn="l" eaLnBrk="1" hangingPunct="1">
              <a:buSzTx/>
              <a:buFont typeface="Wingdings" pitchFamily="2" charset="2"/>
              <a:buChar char="§"/>
            </a:pPr>
            <a:endParaRPr lang="en-US" dirty="0" smtClean="0">
              <a:solidFill>
                <a:srgbClr val="002060"/>
              </a:solidFill>
            </a:endParaRPr>
          </a:p>
          <a:p>
            <a:pPr algn="l" eaLnBrk="1" hangingPunct="1">
              <a:buSzTx/>
              <a:buFont typeface="Wingdings" pitchFamily="2" charset="2"/>
              <a:buChar char="§"/>
            </a:pPr>
            <a:r>
              <a:rPr lang="en-US" dirty="0" smtClean="0">
                <a:solidFill>
                  <a:srgbClr val="002060"/>
                </a:solidFill>
              </a:rPr>
              <a:t>Equal Standard Rule</a:t>
            </a:r>
          </a:p>
          <a:p>
            <a:pPr eaLnBrk="1" hangingPunct="1">
              <a:buSzTx/>
              <a:buFont typeface="Wingdings" pitchFamily="2" charset="2"/>
              <a:buChar char="§"/>
            </a:pPr>
            <a:endParaRPr lang="en-US" dirty="0" smtClean="0">
              <a:solidFill>
                <a:srgbClr val="002060"/>
              </a:solidFill>
            </a:endParaRPr>
          </a:p>
        </p:txBody>
      </p:sp>
      <p:sp>
        <p:nvSpPr>
          <p:cNvPr id="4" name="Rectangle 3"/>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5" name="logowhte.png" descr="/2013:OTHERS/LIUNA/logos:etc/logowhte.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5" descr="climb-stack-of-paper"/>
          <p:cNvPicPr>
            <a:picLocks noChangeAspect="1" noChangeArrowheads="1"/>
          </p:cNvPicPr>
          <p:nvPr/>
        </p:nvPicPr>
        <p:blipFill>
          <a:blip r:embed="rId3" cstate="print"/>
          <a:srcRect/>
          <a:stretch>
            <a:fillRect/>
          </a:stretch>
        </p:blipFill>
        <p:spPr bwMode="auto">
          <a:xfrm>
            <a:off x="6324600" y="3265384"/>
            <a:ext cx="2590799" cy="2999659"/>
          </a:xfrm>
          <a:prstGeom prst="rect">
            <a:avLst/>
          </a:prstGeom>
          <a:noFill/>
          <a:ln w="9525">
            <a:noFill/>
            <a:miter lim="800000"/>
            <a:headEnd/>
            <a:tailEnd/>
          </a:ln>
        </p:spPr>
      </p:pic>
      <p:sp>
        <p:nvSpPr>
          <p:cNvPr id="51203" name="Rectangle 2"/>
          <p:cNvSpPr>
            <a:spLocks noGrp="1" noChangeArrowheads="1"/>
          </p:cNvSpPr>
          <p:nvPr>
            <p:ph type="ctrTitle"/>
          </p:nvPr>
        </p:nvSpPr>
        <p:spPr>
          <a:xfrm>
            <a:off x="435231" y="370155"/>
            <a:ext cx="7772400" cy="857250"/>
          </a:xfrm>
        </p:spPr>
        <p:txBody>
          <a:bodyPr/>
          <a:lstStyle/>
          <a:p>
            <a:pPr eaLnBrk="1" hangingPunct="1"/>
            <a:r>
              <a:rPr lang="en-US" dirty="0" smtClean="0"/>
              <a:t>Recording Keeping</a:t>
            </a:r>
          </a:p>
        </p:txBody>
      </p:sp>
      <p:sp>
        <p:nvSpPr>
          <p:cNvPr id="51204" name="Rectangle 3"/>
          <p:cNvSpPr>
            <a:spLocks noGrp="1" noChangeArrowheads="1"/>
          </p:cNvSpPr>
          <p:nvPr>
            <p:ph type="subTitle" idx="1"/>
          </p:nvPr>
        </p:nvSpPr>
        <p:spPr>
          <a:xfrm>
            <a:off x="304800" y="1420511"/>
            <a:ext cx="6400800" cy="1752600"/>
          </a:xfrm>
        </p:spPr>
        <p:txBody>
          <a:bodyPr/>
          <a:lstStyle/>
          <a:p>
            <a:pPr algn="l" eaLnBrk="1" hangingPunct="1">
              <a:buSzTx/>
              <a:buFont typeface="Wingdings" pitchFamily="2" charset="2"/>
              <a:buChar char="§"/>
            </a:pPr>
            <a:r>
              <a:rPr lang="en-US" dirty="0" smtClean="0">
                <a:solidFill>
                  <a:srgbClr val="002060"/>
                </a:solidFill>
              </a:rPr>
              <a:t>Your notes may be the difference between:</a:t>
            </a:r>
          </a:p>
          <a:p>
            <a:pPr lvl="1" eaLnBrk="1" hangingPunct="1">
              <a:buSzTx/>
              <a:buFont typeface="Verdana" pitchFamily="34" charset="0"/>
              <a:buChar char="-"/>
            </a:pPr>
            <a:r>
              <a:rPr lang="en-US" dirty="0" smtClean="0">
                <a:solidFill>
                  <a:srgbClr val="002060"/>
                </a:solidFill>
              </a:rPr>
              <a:t>Winning or losing a grievance</a:t>
            </a:r>
          </a:p>
          <a:p>
            <a:pPr lvl="1" eaLnBrk="1" hangingPunct="1">
              <a:buSzTx/>
              <a:buFont typeface="Verdana" pitchFamily="34" charset="0"/>
              <a:buChar char="-"/>
            </a:pPr>
            <a:r>
              <a:rPr lang="en-US" dirty="0" smtClean="0">
                <a:solidFill>
                  <a:srgbClr val="002060"/>
                </a:solidFill>
              </a:rPr>
              <a:t>Defending or dropping a loser</a:t>
            </a:r>
          </a:p>
          <a:p>
            <a:pPr lvl="1" eaLnBrk="1" hangingPunct="1">
              <a:buSzTx/>
              <a:buFont typeface="Verdana" pitchFamily="34" charset="0"/>
              <a:buChar char="-"/>
            </a:pPr>
            <a:r>
              <a:rPr lang="en-US" dirty="0" smtClean="0">
                <a:solidFill>
                  <a:srgbClr val="002060"/>
                </a:solidFill>
              </a:rPr>
              <a:t>Getting a better contract</a:t>
            </a:r>
          </a:p>
          <a:p>
            <a:pPr lvl="1" eaLnBrk="1" hangingPunct="1">
              <a:buSzTx/>
              <a:buFont typeface="Verdana" pitchFamily="34" charset="0"/>
              <a:buChar char="-"/>
            </a:pPr>
            <a:r>
              <a:rPr lang="en-US" dirty="0" smtClean="0">
                <a:solidFill>
                  <a:srgbClr val="002060"/>
                </a:solidFill>
              </a:rPr>
              <a:t>Defending yourself from charges </a:t>
            </a:r>
          </a:p>
        </p:txBody>
      </p:sp>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533400" y="345877"/>
            <a:ext cx="7772400" cy="857250"/>
          </a:xfrm>
        </p:spPr>
        <p:txBody>
          <a:bodyPr/>
          <a:lstStyle/>
          <a:p>
            <a:pPr eaLnBrk="1" hangingPunct="1"/>
            <a:r>
              <a:rPr lang="en-US" dirty="0" smtClean="0"/>
              <a:t>Stewards: Lead by Example</a:t>
            </a:r>
          </a:p>
        </p:txBody>
      </p:sp>
      <p:sp>
        <p:nvSpPr>
          <p:cNvPr id="62467" name="Rectangle 3"/>
          <p:cNvSpPr>
            <a:spLocks noGrp="1" noChangeArrowheads="1"/>
          </p:cNvSpPr>
          <p:nvPr>
            <p:ph type="subTitle" idx="1"/>
          </p:nvPr>
        </p:nvSpPr>
        <p:spPr>
          <a:xfrm>
            <a:off x="304800" y="1304944"/>
            <a:ext cx="6629400" cy="3657600"/>
          </a:xfrm>
        </p:spPr>
        <p:txBody>
          <a:bodyPr/>
          <a:lstStyle/>
          <a:p>
            <a:pPr algn="l" eaLnBrk="1" hangingPunct="1">
              <a:buSzTx/>
              <a:buFont typeface="Wingdings" pitchFamily="2" charset="2"/>
              <a:buChar char="§"/>
            </a:pPr>
            <a:r>
              <a:rPr lang="en-US" dirty="0" smtClean="0">
                <a:solidFill>
                  <a:srgbClr val="002060"/>
                </a:solidFill>
              </a:rPr>
              <a:t>Go to Union meetings</a:t>
            </a:r>
          </a:p>
          <a:p>
            <a:pPr algn="l" eaLnBrk="1" hangingPunct="1">
              <a:buSzTx/>
              <a:buFont typeface="Wingdings" pitchFamily="2" charset="2"/>
              <a:buChar char="§"/>
            </a:pPr>
            <a:r>
              <a:rPr lang="en-US" dirty="0" smtClean="0">
                <a:solidFill>
                  <a:srgbClr val="002060"/>
                </a:solidFill>
              </a:rPr>
              <a:t>Participate in Union functions</a:t>
            </a:r>
          </a:p>
          <a:p>
            <a:pPr algn="l" eaLnBrk="1" hangingPunct="1">
              <a:buSzTx/>
              <a:buFont typeface="Wingdings" pitchFamily="2" charset="2"/>
              <a:buChar char="§"/>
            </a:pPr>
            <a:r>
              <a:rPr lang="en-US" dirty="0" smtClean="0">
                <a:solidFill>
                  <a:srgbClr val="002060"/>
                </a:solidFill>
              </a:rPr>
              <a:t>Follow the workplace rules</a:t>
            </a:r>
          </a:p>
          <a:p>
            <a:pPr algn="l" eaLnBrk="1" hangingPunct="1">
              <a:buSzTx/>
              <a:buFont typeface="Wingdings" pitchFamily="2" charset="2"/>
              <a:buChar char="§"/>
            </a:pPr>
            <a:r>
              <a:rPr lang="en-US" dirty="0" smtClean="0">
                <a:solidFill>
                  <a:srgbClr val="002060"/>
                </a:solidFill>
              </a:rPr>
              <a:t>Be “straight up”</a:t>
            </a:r>
          </a:p>
          <a:p>
            <a:pPr algn="l" eaLnBrk="1" hangingPunct="1">
              <a:buSzTx/>
              <a:buFont typeface="Wingdings" pitchFamily="2" charset="2"/>
              <a:buChar char="§"/>
            </a:pPr>
            <a:r>
              <a:rPr lang="en-US" dirty="0" smtClean="0">
                <a:solidFill>
                  <a:srgbClr val="002060"/>
                </a:solidFill>
              </a:rPr>
              <a:t>Register to vote and VOTE</a:t>
            </a:r>
          </a:p>
          <a:p>
            <a:pPr algn="l" eaLnBrk="1" hangingPunct="1">
              <a:buSzTx/>
              <a:buFont typeface="Wingdings" pitchFamily="2" charset="2"/>
              <a:buChar char="§"/>
            </a:pPr>
            <a:r>
              <a:rPr lang="en-US" dirty="0" smtClean="0">
                <a:solidFill>
                  <a:srgbClr val="002060"/>
                </a:solidFill>
              </a:rPr>
              <a:t>Support other unions’ causes</a:t>
            </a:r>
          </a:p>
        </p:txBody>
      </p:sp>
      <p:pic>
        <p:nvPicPr>
          <p:cNvPr id="62468" name="Picture 4" descr="a_0404_10steps_2"/>
          <p:cNvPicPr>
            <a:picLocks noChangeAspect="1" noChangeArrowheads="1"/>
          </p:cNvPicPr>
          <p:nvPr/>
        </p:nvPicPr>
        <p:blipFill>
          <a:blip r:embed="rId3" cstate="print"/>
          <a:srcRect/>
          <a:stretch>
            <a:fillRect/>
          </a:stretch>
        </p:blipFill>
        <p:spPr bwMode="auto">
          <a:xfrm>
            <a:off x="5862145" y="4398433"/>
            <a:ext cx="3276600" cy="2002367"/>
          </a:xfrm>
          <a:prstGeom prst="rect">
            <a:avLst/>
          </a:prstGeom>
          <a:noFill/>
          <a:ln w="9525">
            <a:noFill/>
            <a:miter lim="800000"/>
            <a:headEnd/>
            <a:tailEnd/>
          </a:ln>
        </p:spPr>
      </p:pic>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ctrTitle"/>
          </p:nvPr>
        </p:nvSpPr>
        <p:spPr>
          <a:xfrm>
            <a:off x="342900" y="0"/>
            <a:ext cx="8458200" cy="1314450"/>
          </a:xfrm>
        </p:spPr>
        <p:txBody>
          <a:bodyPr/>
          <a:lstStyle/>
          <a:p>
            <a:pPr eaLnBrk="1" hangingPunct="1"/>
            <a:r>
              <a:rPr lang="en-US" dirty="0" smtClean="0"/>
              <a:t>Steward 10 Commandments</a:t>
            </a:r>
            <a:br>
              <a:rPr lang="en-US" dirty="0" smtClean="0"/>
            </a:br>
            <a:r>
              <a:rPr lang="en-US" sz="2800" b="0" i="1" dirty="0" smtClean="0"/>
              <a:t>Steward Manual p 4</a:t>
            </a:r>
          </a:p>
        </p:txBody>
      </p:sp>
      <p:sp>
        <p:nvSpPr>
          <p:cNvPr id="63491" name="Rectangle 5"/>
          <p:cNvSpPr>
            <a:spLocks noGrp="1" noChangeArrowheads="1"/>
          </p:cNvSpPr>
          <p:nvPr>
            <p:ph type="subTitle" idx="1"/>
          </p:nvPr>
        </p:nvSpPr>
        <p:spPr>
          <a:xfrm>
            <a:off x="152400" y="1676400"/>
            <a:ext cx="4419600" cy="3652345"/>
          </a:xfrm>
        </p:spPr>
        <p:txBody>
          <a:bodyPr/>
          <a:lstStyle/>
          <a:p>
            <a:pPr marL="533400" indent="-533400" algn="l" eaLnBrk="1" hangingPunct="1">
              <a:buSzTx/>
              <a:buFontTx/>
              <a:buAutoNum type="arabicPeriod"/>
            </a:pPr>
            <a:r>
              <a:rPr lang="en-US" sz="2800" dirty="0" smtClean="0">
                <a:solidFill>
                  <a:srgbClr val="002060"/>
                </a:solidFill>
              </a:rPr>
              <a:t>Love the union </a:t>
            </a:r>
          </a:p>
          <a:p>
            <a:pPr marL="533400" indent="-533400" algn="l" eaLnBrk="1" hangingPunct="1">
              <a:buSzTx/>
              <a:buFontTx/>
              <a:buAutoNum type="arabicPeriod"/>
            </a:pPr>
            <a:r>
              <a:rPr lang="en-US" sz="2800" dirty="0" smtClean="0">
                <a:solidFill>
                  <a:srgbClr val="002060"/>
                </a:solidFill>
              </a:rPr>
              <a:t>Know yourself</a:t>
            </a:r>
          </a:p>
          <a:p>
            <a:pPr marL="533400" indent="-533400" algn="l" eaLnBrk="1" hangingPunct="1">
              <a:buSzTx/>
              <a:buFontTx/>
              <a:buAutoNum type="arabicPeriod"/>
            </a:pPr>
            <a:r>
              <a:rPr lang="en-US" sz="2800" dirty="0" smtClean="0">
                <a:solidFill>
                  <a:srgbClr val="002060"/>
                </a:solidFill>
              </a:rPr>
              <a:t>Be a credible employee</a:t>
            </a:r>
          </a:p>
          <a:p>
            <a:pPr marL="533400" indent="-533400" algn="l" eaLnBrk="1" hangingPunct="1">
              <a:buSzTx/>
              <a:buFontTx/>
              <a:buAutoNum type="arabicPeriod"/>
            </a:pPr>
            <a:r>
              <a:rPr lang="en-US" sz="2800" dirty="0" smtClean="0">
                <a:solidFill>
                  <a:srgbClr val="002060"/>
                </a:solidFill>
              </a:rPr>
              <a:t>Talk straight to the members</a:t>
            </a:r>
          </a:p>
          <a:p>
            <a:pPr marL="533400" indent="-533400" algn="l" eaLnBrk="1" hangingPunct="1">
              <a:buSzTx/>
              <a:buFontTx/>
              <a:buAutoNum type="arabicPeriod"/>
            </a:pPr>
            <a:r>
              <a:rPr lang="en-US" sz="2800" dirty="0" smtClean="0">
                <a:solidFill>
                  <a:srgbClr val="002060"/>
                </a:solidFill>
              </a:rPr>
              <a:t>Assess your opposition</a:t>
            </a:r>
          </a:p>
        </p:txBody>
      </p:sp>
      <p:sp>
        <p:nvSpPr>
          <p:cNvPr id="63492" name="Rectangle 6"/>
          <p:cNvSpPr>
            <a:spLocks noGrp="1" noChangeArrowheads="1"/>
          </p:cNvSpPr>
          <p:nvPr>
            <p:ph type="body" sz="half" idx="4294967295"/>
          </p:nvPr>
        </p:nvSpPr>
        <p:spPr>
          <a:xfrm>
            <a:off x="4572000" y="1648618"/>
            <a:ext cx="4419600" cy="4418013"/>
          </a:xfrm>
        </p:spPr>
        <p:txBody>
          <a:bodyPr/>
          <a:lstStyle/>
          <a:p>
            <a:pPr marL="533400" indent="-533400" eaLnBrk="1" hangingPunct="1">
              <a:buSzTx/>
              <a:buFont typeface="Wingdings" pitchFamily="2" charset="2"/>
              <a:buAutoNum type="arabicPeriod" startAt="6"/>
            </a:pPr>
            <a:r>
              <a:rPr lang="en-US" sz="2800" dirty="0" smtClean="0">
                <a:solidFill>
                  <a:srgbClr val="002060"/>
                </a:solidFill>
              </a:rPr>
              <a:t>Tackle small problems before they get big</a:t>
            </a:r>
          </a:p>
          <a:p>
            <a:pPr marL="533400" indent="-533400" eaLnBrk="1" hangingPunct="1">
              <a:buSzTx/>
              <a:buFont typeface="Wingdings" pitchFamily="2" charset="2"/>
              <a:buAutoNum type="arabicPeriod" startAt="6"/>
            </a:pPr>
            <a:r>
              <a:rPr lang="en-US" sz="2800" dirty="0" smtClean="0">
                <a:solidFill>
                  <a:srgbClr val="002060"/>
                </a:solidFill>
              </a:rPr>
              <a:t>Anticipate surprises</a:t>
            </a:r>
          </a:p>
          <a:p>
            <a:pPr marL="533400" indent="-533400" eaLnBrk="1" hangingPunct="1">
              <a:buSzTx/>
              <a:buFont typeface="Wingdings" pitchFamily="2" charset="2"/>
              <a:buAutoNum type="arabicPeriod" startAt="6"/>
            </a:pPr>
            <a:r>
              <a:rPr lang="en-US" sz="2800" dirty="0" smtClean="0">
                <a:solidFill>
                  <a:srgbClr val="002060"/>
                </a:solidFill>
              </a:rPr>
              <a:t>Set limits</a:t>
            </a:r>
          </a:p>
          <a:p>
            <a:pPr marL="533400" indent="-533400" eaLnBrk="1" hangingPunct="1">
              <a:buSzTx/>
              <a:buFont typeface="Wingdings" pitchFamily="2" charset="2"/>
              <a:buAutoNum type="arabicPeriod" startAt="6"/>
            </a:pPr>
            <a:r>
              <a:rPr lang="en-US" sz="2800" dirty="0" smtClean="0">
                <a:solidFill>
                  <a:srgbClr val="002060"/>
                </a:solidFill>
              </a:rPr>
              <a:t>Involve others</a:t>
            </a:r>
          </a:p>
          <a:p>
            <a:pPr marL="533400" indent="-533400" eaLnBrk="1" hangingPunct="1">
              <a:buSzTx/>
              <a:buFont typeface="Wingdings" pitchFamily="2" charset="2"/>
              <a:buAutoNum type="arabicPeriod" startAt="6"/>
            </a:pPr>
            <a:r>
              <a:rPr lang="en-US" sz="2800" dirty="0" smtClean="0">
                <a:solidFill>
                  <a:srgbClr val="002060"/>
                </a:solidFill>
              </a:rPr>
              <a:t>Your worksite is one part of a whole</a:t>
            </a:r>
          </a:p>
        </p:txBody>
      </p:sp>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33400" y="355619"/>
            <a:ext cx="7772400" cy="1470025"/>
          </a:xfrm>
        </p:spPr>
        <p:txBody>
          <a:bodyPr/>
          <a:lstStyle/>
          <a:p>
            <a:r>
              <a:rPr lang="en-US" sz="4000" dirty="0" smtClean="0"/>
              <a:t>What a Steward Should Know/Have</a:t>
            </a:r>
          </a:p>
        </p:txBody>
      </p:sp>
      <p:sp>
        <p:nvSpPr>
          <p:cNvPr id="3075" name="Content Placeholder 2"/>
          <p:cNvSpPr>
            <a:spLocks noGrp="1"/>
          </p:cNvSpPr>
          <p:nvPr>
            <p:ph type="subTitle" idx="1"/>
          </p:nvPr>
        </p:nvSpPr>
        <p:spPr>
          <a:xfrm>
            <a:off x="838200" y="2133600"/>
            <a:ext cx="6553200" cy="3276600"/>
          </a:xfrm>
        </p:spPr>
        <p:txBody>
          <a:bodyPr/>
          <a:lstStyle/>
          <a:p>
            <a:pPr algn="l"/>
            <a:r>
              <a:rPr lang="en-US" dirty="0" smtClean="0">
                <a:solidFill>
                  <a:schemeClr val="accent6">
                    <a:lumMod val="75000"/>
                  </a:schemeClr>
                </a:solidFill>
              </a:rPr>
              <a:t>Steward Qualities</a:t>
            </a:r>
          </a:p>
          <a:p>
            <a:pPr algn="l"/>
            <a:r>
              <a:rPr lang="en-US" dirty="0" smtClean="0">
                <a:solidFill>
                  <a:schemeClr val="accent6">
                    <a:lumMod val="75000"/>
                  </a:schemeClr>
                </a:solidFill>
              </a:rPr>
              <a:t>Steward Roles/Duties</a:t>
            </a:r>
          </a:p>
          <a:p>
            <a:pPr algn="l"/>
            <a:r>
              <a:rPr lang="en-US" dirty="0" smtClean="0">
                <a:solidFill>
                  <a:schemeClr val="accent6">
                    <a:lumMod val="75000"/>
                  </a:schemeClr>
                </a:solidFill>
              </a:rPr>
              <a:t>Steward Tools</a:t>
            </a:r>
          </a:p>
          <a:p>
            <a:pPr algn="l"/>
            <a:r>
              <a:rPr lang="en-US" dirty="0" smtClean="0">
                <a:solidFill>
                  <a:schemeClr val="accent6">
                    <a:lumMod val="75000"/>
                  </a:schemeClr>
                </a:solidFill>
              </a:rPr>
              <a:t>How to investigate grievances, etc.</a:t>
            </a:r>
          </a:p>
        </p:txBody>
      </p:sp>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extLst>
      <p:ext uri="{BB962C8B-B14F-4D97-AF65-F5344CB8AC3E}">
        <p14:creationId xmlns:p14="http://schemas.microsoft.com/office/powerpoint/2010/main" val="3814494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09600" y="215702"/>
            <a:ext cx="7772400" cy="1012825"/>
          </a:xfrm>
        </p:spPr>
        <p:txBody>
          <a:bodyPr/>
          <a:lstStyle/>
          <a:p>
            <a:r>
              <a:rPr lang="en-US" dirty="0" smtClean="0"/>
              <a:t>Qualities of a Good Steward</a:t>
            </a:r>
          </a:p>
        </p:txBody>
      </p:sp>
      <p:sp>
        <p:nvSpPr>
          <p:cNvPr id="6147" name="Content Placeholder 2"/>
          <p:cNvSpPr>
            <a:spLocks noGrp="1"/>
          </p:cNvSpPr>
          <p:nvPr>
            <p:ph type="subTitle" idx="1"/>
          </p:nvPr>
        </p:nvSpPr>
        <p:spPr>
          <a:xfrm>
            <a:off x="876300" y="1333500"/>
            <a:ext cx="7239000" cy="4800600"/>
          </a:xfrm>
        </p:spPr>
        <p:txBody>
          <a:bodyPr/>
          <a:lstStyle/>
          <a:p>
            <a:pPr marL="457200" indent="-457200" algn="l">
              <a:buFont typeface="Arial" panose="020B0604020202020204" pitchFamily="34" charset="0"/>
              <a:buChar char="•"/>
            </a:pPr>
            <a:r>
              <a:rPr lang="en-US" sz="2800" dirty="0">
                <a:solidFill>
                  <a:srgbClr val="002060"/>
                </a:solidFill>
              </a:rPr>
              <a:t>Good communicator – oral and/or written</a:t>
            </a:r>
          </a:p>
          <a:p>
            <a:pPr marL="457200" indent="-457200" algn="l">
              <a:buFont typeface="Arial" panose="020B0604020202020204" pitchFamily="34" charset="0"/>
              <a:buChar char="•"/>
            </a:pPr>
            <a:r>
              <a:rPr lang="en-US" sz="2800" dirty="0">
                <a:solidFill>
                  <a:srgbClr val="002060"/>
                </a:solidFill>
              </a:rPr>
              <a:t>Good listener</a:t>
            </a:r>
          </a:p>
          <a:p>
            <a:pPr marL="457200" indent="-457200" algn="l">
              <a:buFont typeface="Arial" panose="020B0604020202020204" pitchFamily="34" charset="0"/>
              <a:buChar char="•"/>
            </a:pPr>
            <a:r>
              <a:rPr lang="en-US" sz="2800" dirty="0">
                <a:solidFill>
                  <a:srgbClr val="002060"/>
                </a:solidFill>
              </a:rPr>
              <a:t>Approachable/make members feel comfortable</a:t>
            </a:r>
          </a:p>
          <a:p>
            <a:pPr marL="457200" indent="-457200" algn="l">
              <a:buFont typeface="Arial" panose="020B0604020202020204" pitchFamily="34" charset="0"/>
              <a:buChar char="•"/>
            </a:pPr>
            <a:r>
              <a:rPr lang="en-US" sz="2800" dirty="0">
                <a:solidFill>
                  <a:srgbClr val="002060"/>
                </a:solidFill>
              </a:rPr>
              <a:t>Honest</a:t>
            </a:r>
          </a:p>
          <a:p>
            <a:pPr marL="457200" indent="-457200" algn="l">
              <a:buFont typeface="Arial" panose="020B0604020202020204" pitchFamily="34" charset="0"/>
              <a:buChar char="•"/>
            </a:pPr>
            <a:r>
              <a:rPr lang="en-US" sz="2800" dirty="0">
                <a:solidFill>
                  <a:srgbClr val="002060"/>
                </a:solidFill>
              </a:rPr>
              <a:t>Good problem-solver</a:t>
            </a:r>
          </a:p>
          <a:p>
            <a:pPr marL="457200" indent="-457200" algn="l">
              <a:buFont typeface="Arial" panose="020B0604020202020204" pitchFamily="34" charset="0"/>
              <a:buChar char="•"/>
            </a:pPr>
            <a:r>
              <a:rPr lang="en-US" sz="2800" dirty="0">
                <a:solidFill>
                  <a:srgbClr val="002060"/>
                </a:solidFill>
              </a:rPr>
              <a:t>Responsible</a:t>
            </a:r>
          </a:p>
          <a:p>
            <a:pPr marL="457200" indent="-457200" algn="l">
              <a:buFont typeface="Arial" panose="020B0604020202020204" pitchFamily="34" charset="0"/>
              <a:buChar char="•"/>
            </a:pPr>
            <a:r>
              <a:rPr lang="en-US" sz="2800" dirty="0">
                <a:solidFill>
                  <a:srgbClr val="002060"/>
                </a:solidFill>
              </a:rPr>
              <a:t>Decisive</a:t>
            </a:r>
          </a:p>
          <a:p>
            <a:pPr marL="457200" indent="-457200" algn="l">
              <a:buFont typeface="Arial" panose="020B0604020202020204" pitchFamily="34" charset="0"/>
              <a:buChar char="•"/>
            </a:pPr>
            <a:r>
              <a:rPr lang="en-US" sz="2800" dirty="0">
                <a:solidFill>
                  <a:srgbClr val="002060"/>
                </a:solidFill>
              </a:rPr>
              <a:t>Good supporter/promoter of the union</a:t>
            </a:r>
          </a:p>
        </p:txBody>
      </p:sp>
      <p:sp>
        <p:nvSpPr>
          <p:cNvPr id="4" name="Rectangle 3"/>
          <p:cNvSpPr/>
          <p:nvPr/>
        </p:nvSpPr>
        <p:spPr>
          <a:xfrm>
            <a:off x="0" y="6400800"/>
            <a:ext cx="9144000" cy="478153"/>
          </a:xfrm>
          <a:prstGeom prst="rect">
            <a:avLst/>
          </a:prstGeom>
          <a:solidFill>
            <a:srgbClr val="FF99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5" name="logowhte.png" descr="/2013:OTHERS/LIUNA/logos:etc/logowhte.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extLst>
      <p:ext uri="{BB962C8B-B14F-4D97-AF65-F5344CB8AC3E}">
        <p14:creationId xmlns:p14="http://schemas.microsoft.com/office/powerpoint/2010/main" val="3248975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282831" y="174625"/>
            <a:ext cx="8458200" cy="1009650"/>
          </a:xfrm>
        </p:spPr>
        <p:txBody>
          <a:bodyPr/>
          <a:lstStyle/>
          <a:p>
            <a:r>
              <a:rPr lang="en-US" dirty="0" smtClean="0"/>
              <a:t>Qualities of a Bad Steward</a:t>
            </a:r>
          </a:p>
        </p:txBody>
      </p:sp>
      <p:sp>
        <p:nvSpPr>
          <p:cNvPr id="21507" name="Content Placeholder 2"/>
          <p:cNvSpPr>
            <a:spLocks noGrp="1"/>
          </p:cNvSpPr>
          <p:nvPr>
            <p:ph type="subTitle" idx="1"/>
          </p:nvPr>
        </p:nvSpPr>
        <p:spPr>
          <a:xfrm>
            <a:off x="435231" y="1158875"/>
            <a:ext cx="8153400" cy="5086350"/>
          </a:xfrm>
        </p:spPr>
        <p:txBody>
          <a:bodyPr/>
          <a:lstStyle/>
          <a:p>
            <a:pPr lvl="1">
              <a:buFont typeface="Wingdings" panose="05000000000000000000" pitchFamily="2" charset="2"/>
              <a:buChar char="§"/>
            </a:pPr>
            <a:r>
              <a:rPr lang="en-US" sz="2600" dirty="0">
                <a:solidFill>
                  <a:srgbClr val="002060"/>
                </a:solidFill>
                <a:ea typeface="+mn-ea"/>
                <a:cs typeface="+mn-cs"/>
              </a:rPr>
              <a:t>Represent unfairly or unequally</a:t>
            </a:r>
          </a:p>
          <a:p>
            <a:pPr lvl="1">
              <a:buFont typeface="Wingdings" panose="05000000000000000000" pitchFamily="2" charset="2"/>
              <a:buChar char="§"/>
            </a:pPr>
            <a:r>
              <a:rPr lang="en-US" sz="2600" dirty="0">
                <a:solidFill>
                  <a:srgbClr val="002060"/>
                </a:solidFill>
                <a:ea typeface="+mn-ea"/>
                <a:cs typeface="+mn-cs"/>
              </a:rPr>
              <a:t>Make backroom deals with management</a:t>
            </a:r>
          </a:p>
          <a:p>
            <a:pPr lvl="1">
              <a:buFont typeface="Wingdings" panose="05000000000000000000" pitchFamily="2" charset="2"/>
              <a:buChar char="§"/>
            </a:pPr>
            <a:r>
              <a:rPr lang="en-US" sz="2600" dirty="0">
                <a:solidFill>
                  <a:srgbClr val="002060"/>
                </a:solidFill>
                <a:ea typeface="+mn-ea"/>
                <a:cs typeface="+mn-cs"/>
              </a:rPr>
              <a:t>Promise remedies too quickly</a:t>
            </a:r>
          </a:p>
          <a:p>
            <a:pPr lvl="1">
              <a:buFont typeface="Wingdings" panose="05000000000000000000" pitchFamily="2" charset="2"/>
              <a:buChar char="§"/>
            </a:pPr>
            <a:r>
              <a:rPr lang="en-US" sz="2600" dirty="0">
                <a:solidFill>
                  <a:srgbClr val="002060"/>
                </a:solidFill>
                <a:ea typeface="+mn-ea"/>
                <a:cs typeface="+mn-cs"/>
              </a:rPr>
              <a:t>Fail to speak with new workers</a:t>
            </a:r>
          </a:p>
          <a:p>
            <a:pPr lvl="1">
              <a:buFont typeface="Wingdings" panose="05000000000000000000" pitchFamily="2" charset="2"/>
              <a:buChar char="§"/>
            </a:pPr>
            <a:r>
              <a:rPr lang="en-US" sz="2600" dirty="0">
                <a:solidFill>
                  <a:srgbClr val="002060"/>
                </a:solidFill>
                <a:ea typeface="+mn-ea"/>
                <a:cs typeface="+mn-cs"/>
              </a:rPr>
              <a:t>Fail to adhere to time limits</a:t>
            </a:r>
          </a:p>
          <a:p>
            <a:pPr lvl="1">
              <a:buFont typeface="Wingdings" panose="05000000000000000000" pitchFamily="2" charset="2"/>
              <a:buChar char="§"/>
            </a:pPr>
            <a:r>
              <a:rPr lang="en-US" sz="2600" dirty="0">
                <a:solidFill>
                  <a:srgbClr val="002060"/>
                </a:solidFill>
                <a:ea typeface="+mn-ea"/>
                <a:cs typeface="+mn-cs"/>
              </a:rPr>
              <a:t>Fail to file grievances (or ULPs, </a:t>
            </a:r>
            <a:r>
              <a:rPr lang="en-US" sz="2600" dirty="0" err="1">
                <a:solidFill>
                  <a:srgbClr val="002060"/>
                </a:solidFill>
                <a:ea typeface="+mn-ea"/>
                <a:cs typeface="+mn-cs"/>
              </a:rPr>
              <a:t>etc</a:t>
            </a:r>
            <a:r>
              <a:rPr lang="en-US" sz="2600" dirty="0">
                <a:solidFill>
                  <a:srgbClr val="002060"/>
                </a:solidFill>
                <a:ea typeface="+mn-ea"/>
                <a:cs typeface="+mn-cs"/>
              </a:rPr>
              <a:t>) that have merit</a:t>
            </a:r>
          </a:p>
          <a:p>
            <a:pPr lvl="1">
              <a:buFont typeface="Wingdings" panose="05000000000000000000" pitchFamily="2" charset="2"/>
              <a:buChar char="§"/>
            </a:pPr>
            <a:r>
              <a:rPr lang="en-US" sz="2600" dirty="0">
                <a:solidFill>
                  <a:srgbClr val="002060"/>
                </a:solidFill>
                <a:ea typeface="+mn-ea"/>
                <a:cs typeface="+mn-cs"/>
              </a:rPr>
              <a:t>Meet with management alone</a:t>
            </a:r>
          </a:p>
          <a:p>
            <a:pPr lvl="1">
              <a:buFont typeface="Wingdings" panose="05000000000000000000" pitchFamily="2" charset="2"/>
              <a:buChar char="§"/>
            </a:pPr>
            <a:r>
              <a:rPr lang="en-US" sz="2600" dirty="0">
                <a:solidFill>
                  <a:srgbClr val="002060"/>
                </a:solidFill>
                <a:ea typeface="+mn-ea"/>
                <a:cs typeface="+mn-cs"/>
              </a:rPr>
              <a:t>Fail to get settlements in writing</a:t>
            </a:r>
          </a:p>
          <a:p>
            <a:pPr lvl="1">
              <a:buFont typeface="Wingdings" panose="05000000000000000000" pitchFamily="2" charset="2"/>
              <a:buChar char="§"/>
            </a:pPr>
            <a:r>
              <a:rPr lang="en-US" sz="2600" dirty="0">
                <a:solidFill>
                  <a:srgbClr val="002060"/>
                </a:solidFill>
                <a:ea typeface="+mn-ea"/>
                <a:cs typeface="+mn-cs"/>
              </a:rPr>
              <a:t>Fail to publicize victories</a:t>
            </a:r>
          </a:p>
          <a:p>
            <a:pPr lvl="1">
              <a:buFont typeface="Wingdings" panose="05000000000000000000" pitchFamily="2" charset="2"/>
              <a:buChar char="§"/>
            </a:pPr>
            <a:r>
              <a:rPr lang="en-US" sz="2600" dirty="0">
                <a:solidFill>
                  <a:srgbClr val="002060"/>
                </a:solidFill>
                <a:ea typeface="+mn-ea"/>
                <a:cs typeface="+mn-cs"/>
              </a:rPr>
              <a:t>Fail to organize</a:t>
            </a:r>
          </a:p>
          <a:p>
            <a:endParaRPr lang="en-US" dirty="0" smtClean="0"/>
          </a:p>
        </p:txBody>
      </p:sp>
      <p:sp>
        <p:nvSpPr>
          <p:cNvPr id="4" name="Rectangle 3"/>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5" name="logowhte.png" descr="/2013:OTHERS/LIUNA/logos:etc/logowhte.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extLst>
      <p:ext uri="{BB962C8B-B14F-4D97-AF65-F5344CB8AC3E}">
        <p14:creationId xmlns:p14="http://schemas.microsoft.com/office/powerpoint/2010/main" val="110637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50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50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685800" y="242558"/>
            <a:ext cx="7772400" cy="857250"/>
          </a:xfrm>
        </p:spPr>
        <p:txBody>
          <a:bodyPr/>
          <a:lstStyle/>
          <a:p>
            <a:pPr eaLnBrk="1" hangingPunct="1"/>
            <a:r>
              <a:rPr lang="en-US" sz="4800" dirty="0" smtClean="0"/>
              <a:t>Tools of the Trade</a:t>
            </a:r>
          </a:p>
        </p:txBody>
      </p:sp>
      <p:sp>
        <p:nvSpPr>
          <p:cNvPr id="50179" name="Rectangle 3"/>
          <p:cNvSpPr>
            <a:spLocks noGrp="1" noChangeArrowheads="1"/>
          </p:cNvSpPr>
          <p:nvPr>
            <p:ph type="subTitle" idx="1"/>
          </p:nvPr>
        </p:nvSpPr>
        <p:spPr>
          <a:xfrm>
            <a:off x="838200" y="1469496"/>
            <a:ext cx="6629400" cy="4839031"/>
          </a:xfrm>
        </p:spPr>
        <p:txBody>
          <a:bodyPr/>
          <a:lstStyle/>
          <a:p>
            <a:pPr marL="457200" indent="-457200" algn="l" eaLnBrk="1" hangingPunct="1">
              <a:buFont typeface="Wingdings" panose="05000000000000000000" pitchFamily="2" charset="2"/>
              <a:buChar char="§"/>
            </a:pPr>
            <a:r>
              <a:rPr lang="en-US" dirty="0" smtClean="0">
                <a:solidFill>
                  <a:srgbClr val="002060"/>
                </a:solidFill>
              </a:rPr>
              <a:t>Collective bargaining agreement</a:t>
            </a:r>
          </a:p>
          <a:p>
            <a:pPr marL="457200" indent="-457200" algn="l" eaLnBrk="1" hangingPunct="1">
              <a:buFont typeface="Wingdings" panose="05000000000000000000" pitchFamily="2" charset="2"/>
              <a:buChar char="§"/>
            </a:pPr>
            <a:r>
              <a:rPr lang="en-US" dirty="0" smtClean="0">
                <a:solidFill>
                  <a:srgbClr val="002060"/>
                </a:solidFill>
              </a:rPr>
              <a:t>Current list of members</a:t>
            </a:r>
          </a:p>
          <a:p>
            <a:pPr marL="457200" indent="-457200" algn="l" eaLnBrk="1" hangingPunct="1">
              <a:buFont typeface="Wingdings" panose="05000000000000000000" pitchFamily="2" charset="2"/>
              <a:buChar char="§"/>
            </a:pPr>
            <a:r>
              <a:rPr lang="en-US" dirty="0" smtClean="0">
                <a:solidFill>
                  <a:srgbClr val="002060"/>
                </a:solidFill>
              </a:rPr>
              <a:t>Union contacts</a:t>
            </a:r>
          </a:p>
          <a:p>
            <a:pPr marL="457200" indent="-457200" algn="l" eaLnBrk="1" hangingPunct="1">
              <a:buFont typeface="Wingdings" panose="05000000000000000000" pitchFamily="2" charset="2"/>
              <a:buChar char="§"/>
            </a:pPr>
            <a:r>
              <a:rPr lang="en-US" dirty="0" smtClean="0">
                <a:solidFill>
                  <a:srgbClr val="002060"/>
                </a:solidFill>
              </a:rPr>
              <a:t>File system</a:t>
            </a:r>
          </a:p>
          <a:p>
            <a:pPr marL="457200" indent="-457200" algn="l" eaLnBrk="1" hangingPunct="1">
              <a:buFont typeface="Wingdings" panose="05000000000000000000" pitchFamily="2" charset="2"/>
              <a:buChar char="§"/>
            </a:pPr>
            <a:r>
              <a:rPr lang="en-US" dirty="0" smtClean="0">
                <a:solidFill>
                  <a:srgbClr val="002060"/>
                </a:solidFill>
              </a:rPr>
              <a:t>Current literature</a:t>
            </a:r>
          </a:p>
          <a:p>
            <a:pPr marL="457200" indent="-457200" algn="l" eaLnBrk="1" hangingPunct="1">
              <a:buFont typeface="Wingdings" panose="05000000000000000000" pitchFamily="2" charset="2"/>
              <a:buChar char="§"/>
            </a:pPr>
            <a:r>
              <a:rPr lang="en-US" dirty="0" smtClean="0">
                <a:solidFill>
                  <a:srgbClr val="002060"/>
                </a:solidFill>
              </a:rPr>
              <a:t>What else?</a:t>
            </a:r>
          </a:p>
        </p:txBody>
      </p:sp>
      <p:pic>
        <p:nvPicPr>
          <p:cNvPr id="33794" name="Picture 2" descr="https://encrypted-tbn0.google.com/images?q=tbn:ANd9GcQJC5N9jYLI7OsQJSr9nl7T4LckRTXf7kB6emQ8MI4ZIgqxOoWy"/>
          <p:cNvPicPr>
            <a:picLocks noChangeAspect="1" noChangeArrowheads="1"/>
          </p:cNvPicPr>
          <p:nvPr/>
        </p:nvPicPr>
        <p:blipFill>
          <a:blip r:embed="rId3" cstate="print"/>
          <a:srcRect/>
          <a:stretch>
            <a:fillRect/>
          </a:stretch>
        </p:blipFill>
        <p:spPr bwMode="auto">
          <a:xfrm>
            <a:off x="4533900" y="2514600"/>
            <a:ext cx="4114800" cy="3459793"/>
          </a:xfrm>
          <a:prstGeom prst="rect">
            <a:avLst/>
          </a:prstGeom>
          <a:noFill/>
        </p:spPr>
      </p:pic>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extLst>
      <p:ext uri="{BB962C8B-B14F-4D97-AF65-F5344CB8AC3E}">
        <p14:creationId xmlns:p14="http://schemas.microsoft.com/office/powerpoint/2010/main" val="2102153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1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1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1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17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457200" y="57149"/>
            <a:ext cx="7772400" cy="865133"/>
          </a:xfrm>
        </p:spPr>
        <p:txBody>
          <a:bodyPr/>
          <a:lstStyle/>
          <a:p>
            <a:pPr eaLnBrk="1" hangingPunct="1"/>
            <a:r>
              <a:rPr lang="en-US" sz="4400" dirty="0" smtClean="0"/>
              <a:t>Roles of the Steward</a:t>
            </a:r>
          </a:p>
        </p:txBody>
      </p:sp>
      <p:sp>
        <p:nvSpPr>
          <p:cNvPr id="52227" name="Rectangle 3"/>
          <p:cNvSpPr>
            <a:spLocks noGrp="1" noChangeArrowheads="1"/>
          </p:cNvSpPr>
          <p:nvPr>
            <p:ph type="subTitle" idx="1"/>
          </p:nvPr>
        </p:nvSpPr>
        <p:spPr>
          <a:xfrm>
            <a:off x="838200" y="1224454"/>
            <a:ext cx="6553200" cy="4333875"/>
          </a:xfrm>
        </p:spPr>
        <p:txBody>
          <a:bodyPr/>
          <a:lstStyle/>
          <a:p>
            <a:pPr algn="l" eaLnBrk="1" hangingPunct="1">
              <a:buSzTx/>
              <a:buFont typeface="Wingdings" pitchFamily="2" charset="2"/>
              <a:buChar char="§"/>
            </a:pPr>
            <a:r>
              <a:rPr lang="en-US" sz="2800" dirty="0" smtClean="0">
                <a:solidFill>
                  <a:srgbClr val="002060"/>
                </a:solidFill>
              </a:rPr>
              <a:t>New Employee Point of Contact</a:t>
            </a:r>
          </a:p>
          <a:p>
            <a:pPr algn="l" eaLnBrk="1" hangingPunct="1">
              <a:buSzTx/>
              <a:buFont typeface="Wingdings" pitchFamily="2" charset="2"/>
              <a:buChar char="§"/>
            </a:pPr>
            <a:endParaRPr lang="en-US" sz="2000" dirty="0" smtClean="0">
              <a:solidFill>
                <a:srgbClr val="002060"/>
              </a:solidFill>
            </a:endParaRPr>
          </a:p>
          <a:p>
            <a:pPr algn="l" eaLnBrk="1" hangingPunct="1">
              <a:buSzTx/>
              <a:buFont typeface="Wingdings" pitchFamily="2" charset="2"/>
              <a:buChar char="§"/>
            </a:pPr>
            <a:r>
              <a:rPr lang="en-US" sz="2800" dirty="0" smtClean="0">
                <a:solidFill>
                  <a:srgbClr val="002060"/>
                </a:solidFill>
              </a:rPr>
              <a:t>Contract Administration</a:t>
            </a:r>
          </a:p>
          <a:p>
            <a:pPr algn="l" eaLnBrk="1" hangingPunct="1">
              <a:buSzTx/>
              <a:buFont typeface="Wingdings" pitchFamily="2" charset="2"/>
              <a:buChar char="§"/>
            </a:pPr>
            <a:endParaRPr lang="en-US" sz="2000" dirty="0" smtClean="0">
              <a:solidFill>
                <a:srgbClr val="002060"/>
              </a:solidFill>
            </a:endParaRPr>
          </a:p>
          <a:p>
            <a:pPr algn="l" eaLnBrk="1" hangingPunct="1">
              <a:buSzTx/>
              <a:buFont typeface="Wingdings" pitchFamily="2" charset="2"/>
              <a:buChar char="§"/>
            </a:pPr>
            <a:r>
              <a:rPr lang="en-US" sz="2800" dirty="0" smtClean="0">
                <a:solidFill>
                  <a:srgbClr val="002060"/>
                </a:solidFill>
              </a:rPr>
              <a:t>Member Communications</a:t>
            </a:r>
          </a:p>
          <a:p>
            <a:pPr algn="l" eaLnBrk="1" hangingPunct="1">
              <a:buSzTx/>
              <a:buFont typeface="Wingdings" pitchFamily="2" charset="2"/>
              <a:buChar char="§"/>
            </a:pPr>
            <a:endParaRPr lang="en-US" sz="2000" dirty="0" smtClean="0">
              <a:solidFill>
                <a:srgbClr val="002060"/>
              </a:solidFill>
            </a:endParaRPr>
          </a:p>
          <a:p>
            <a:pPr algn="l" eaLnBrk="1" hangingPunct="1">
              <a:buSzTx/>
              <a:buFont typeface="Wingdings" pitchFamily="2" charset="2"/>
              <a:buChar char="§"/>
            </a:pPr>
            <a:r>
              <a:rPr lang="en-US" sz="2800" dirty="0" smtClean="0">
                <a:solidFill>
                  <a:srgbClr val="002060"/>
                </a:solidFill>
              </a:rPr>
              <a:t>Union Communications</a:t>
            </a:r>
          </a:p>
          <a:p>
            <a:pPr algn="l" eaLnBrk="1" hangingPunct="1">
              <a:buSzTx/>
              <a:buFont typeface="Wingdings" pitchFamily="2" charset="2"/>
              <a:buNone/>
            </a:pPr>
            <a:endParaRPr lang="en-US" sz="2000" dirty="0" smtClean="0">
              <a:solidFill>
                <a:srgbClr val="002060"/>
              </a:solidFill>
            </a:endParaRPr>
          </a:p>
          <a:p>
            <a:pPr algn="l" eaLnBrk="1" hangingPunct="1">
              <a:buSzTx/>
              <a:buFont typeface="Wingdings" pitchFamily="2" charset="2"/>
              <a:buChar char="§"/>
            </a:pPr>
            <a:r>
              <a:rPr lang="en-US" sz="2800" dirty="0" smtClean="0">
                <a:solidFill>
                  <a:srgbClr val="002060"/>
                </a:solidFill>
              </a:rPr>
              <a:t>Internal organizing</a:t>
            </a:r>
          </a:p>
        </p:txBody>
      </p:sp>
      <p:pic>
        <p:nvPicPr>
          <p:cNvPr id="52228" name="Picture 5" descr="Shop_Stewards"/>
          <p:cNvPicPr>
            <a:picLocks noGrp="1" noChangeAspect="1" noChangeArrowheads="1"/>
          </p:cNvPicPr>
          <p:nvPr>
            <p:ph sz="half" idx="4294967295"/>
          </p:nvPr>
        </p:nvPicPr>
        <p:blipFill>
          <a:blip r:embed="rId3" cstate="print"/>
          <a:srcRect/>
          <a:stretch>
            <a:fillRect/>
          </a:stretch>
        </p:blipFill>
        <p:spPr>
          <a:xfrm>
            <a:off x="5486400" y="2209800"/>
            <a:ext cx="3429000" cy="3886200"/>
          </a:xfrm>
          <a:noFill/>
        </p:spPr>
      </p:pic>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266700" y="0"/>
            <a:ext cx="8610600" cy="1009650"/>
          </a:xfrm>
        </p:spPr>
        <p:txBody>
          <a:bodyPr/>
          <a:lstStyle/>
          <a:p>
            <a:pPr eaLnBrk="1" hangingPunct="1"/>
            <a:r>
              <a:rPr lang="en-US" dirty="0" smtClean="0"/>
              <a:t>New Employee Point of Contact</a:t>
            </a:r>
          </a:p>
        </p:txBody>
      </p:sp>
      <p:sp>
        <p:nvSpPr>
          <p:cNvPr id="53251" name="Rectangle 3"/>
          <p:cNvSpPr>
            <a:spLocks noGrp="1" noChangeArrowheads="1"/>
          </p:cNvSpPr>
          <p:nvPr>
            <p:ph type="subTitle" idx="1"/>
          </p:nvPr>
        </p:nvSpPr>
        <p:spPr>
          <a:xfrm>
            <a:off x="381000" y="1333500"/>
            <a:ext cx="6248400" cy="4457700"/>
          </a:xfrm>
        </p:spPr>
        <p:txBody>
          <a:bodyPr/>
          <a:lstStyle/>
          <a:p>
            <a:pPr algn="l" eaLnBrk="1" hangingPunct="1">
              <a:buSzTx/>
              <a:buFont typeface="Wingdings" pitchFamily="2" charset="2"/>
              <a:buChar char="§"/>
            </a:pPr>
            <a:r>
              <a:rPr lang="en-US" dirty="0" smtClean="0">
                <a:solidFill>
                  <a:srgbClr val="002060"/>
                </a:solidFill>
              </a:rPr>
              <a:t>Value of first impressions</a:t>
            </a:r>
          </a:p>
          <a:p>
            <a:pPr algn="l" eaLnBrk="1" hangingPunct="1">
              <a:buSzTx/>
              <a:buFont typeface="Wingdings" pitchFamily="2" charset="2"/>
              <a:buChar char="§"/>
            </a:pPr>
            <a:endParaRPr lang="en-US" sz="1400" dirty="0" smtClean="0">
              <a:solidFill>
                <a:srgbClr val="002060"/>
              </a:solidFill>
            </a:endParaRPr>
          </a:p>
          <a:p>
            <a:pPr algn="l" eaLnBrk="1" hangingPunct="1">
              <a:buSzTx/>
              <a:buFont typeface="Wingdings" pitchFamily="2" charset="2"/>
              <a:buChar char="§"/>
            </a:pPr>
            <a:r>
              <a:rPr lang="en-US" dirty="0" smtClean="0">
                <a:solidFill>
                  <a:srgbClr val="002060"/>
                </a:solidFill>
              </a:rPr>
              <a:t>To them YOU are the union</a:t>
            </a:r>
          </a:p>
          <a:p>
            <a:pPr algn="l" eaLnBrk="1" hangingPunct="1">
              <a:buSzTx/>
              <a:buFont typeface="Wingdings" pitchFamily="2" charset="2"/>
              <a:buChar char="§"/>
            </a:pPr>
            <a:endParaRPr lang="en-US" sz="1400" dirty="0" smtClean="0">
              <a:solidFill>
                <a:srgbClr val="002060"/>
              </a:solidFill>
            </a:endParaRPr>
          </a:p>
          <a:p>
            <a:pPr algn="l" eaLnBrk="1" hangingPunct="1">
              <a:buSzTx/>
              <a:buFont typeface="Wingdings" pitchFamily="2" charset="2"/>
              <a:buChar char="§"/>
            </a:pPr>
            <a:r>
              <a:rPr lang="en-US" dirty="0" smtClean="0">
                <a:solidFill>
                  <a:srgbClr val="002060"/>
                </a:solidFill>
              </a:rPr>
              <a:t>Less is more</a:t>
            </a:r>
          </a:p>
          <a:p>
            <a:pPr lvl="1" eaLnBrk="1" hangingPunct="1">
              <a:buSzTx/>
              <a:buFont typeface="Wingdings" panose="05000000000000000000" pitchFamily="2" charset="2"/>
              <a:buChar char="§"/>
            </a:pPr>
            <a:r>
              <a:rPr lang="en-US" dirty="0" smtClean="0">
                <a:solidFill>
                  <a:srgbClr val="002060"/>
                </a:solidFill>
              </a:rPr>
              <a:t>Save the details for later</a:t>
            </a:r>
          </a:p>
          <a:p>
            <a:pPr lvl="1" eaLnBrk="1" hangingPunct="1">
              <a:buSzTx/>
              <a:buFont typeface="Verdana" pitchFamily="34" charset="0"/>
              <a:buChar char="-"/>
            </a:pPr>
            <a:endParaRPr lang="en-US" sz="1400" dirty="0" smtClean="0">
              <a:solidFill>
                <a:srgbClr val="002060"/>
              </a:solidFill>
            </a:endParaRPr>
          </a:p>
          <a:p>
            <a:pPr algn="l" eaLnBrk="1" hangingPunct="1">
              <a:buSzTx/>
              <a:buFont typeface="Wingdings" pitchFamily="2" charset="2"/>
              <a:buChar char="§"/>
            </a:pPr>
            <a:r>
              <a:rPr lang="en-US" dirty="0" smtClean="0">
                <a:solidFill>
                  <a:srgbClr val="002060"/>
                </a:solidFill>
              </a:rPr>
              <a:t>If not you than who?</a:t>
            </a:r>
          </a:p>
          <a:p>
            <a:pPr algn="l" eaLnBrk="1" hangingPunct="1">
              <a:buSzTx/>
            </a:pPr>
            <a:endParaRPr lang="en-US" sz="1400" dirty="0" smtClean="0">
              <a:solidFill>
                <a:srgbClr val="002060"/>
              </a:solidFill>
            </a:endParaRPr>
          </a:p>
          <a:p>
            <a:pPr algn="l" eaLnBrk="1" hangingPunct="1">
              <a:buSzTx/>
              <a:buFont typeface="Wingdings" pitchFamily="2" charset="2"/>
              <a:buNone/>
            </a:pPr>
            <a:endParaRPr lang="en-US" b="1" i="1" dirty="0" smtClean="0">
              <a:solidFill>
                <a:srgbClr val="002060"/>
              </a:solidFill>
            </a:endParaRPr>
          </a:p>
        </p:txBody>
      </p:sp>
      <p:pic>
        <p:nvPicPr>
          <p:cNvPr id="53252" name="Picture 10" descr="esc2"/>
          <p:cNvPicPr>
            <a:picLocks noChangeAspect="1" noChangeArrowheads="1"/>
          </p:cNvPicPr>
          <p:nvPr/>
        </p:nvPicPr>
        <p:blipFill>
          <a:blip r:embed="rId3" cstate="print"/>
          <a:srcRect/>
          <a:stretch>
            <a:fillRect/>
          </a:stretch>
        </p:blipFill>
        <p:spPr bwMode="auto">
          <a:xfrm>
            <a:off x="5715000" y="2209800"/>
            <a:ext cx="3222171" cy="2819400"/>
          </a:xfrm>
          <a:prstGeom prst="rect">
            <a:avLst/>
          </a:prstGeom>
          <a:noFill/>
          <a:ln w="9525">
            <a:noFill/>
            <a:miter lim="800000"/>
            <a:headEnd/>
            <a:tailEnd/>
          </a:ln>
        </p:spPr>
      </p:pic>
      <p:sp>
        <p:nvSpPr>
          <p:cNvPr id="7" name="Rectangle 6"/>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8" name="logowhte.png" descr="/2013:OTHERS/LIUNA/logos:etc/logowhte.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533400" y="295982"/>
            <a:ext cx="8077200" cy="781050"/>
          </a:xfrm>
        </p:spPr>
        <p:txBody>
          <a:bodyPr/>
          <a:lstStyle/>
          <a:p>
            <a:pPr eaLnBrk="1" hangingPunct="1"/>
            <a:r>
              <a:rPr lang="en-US" dirty="0" smtClean="0"/>
              <a:t>Contract Administration</a:t>
            </a:r>
          </a:p>
        </p:txBody>
      </p:sp>
      <p:sp>
        <p:nvSpPr>
          <p:cNvPr id="54276" name="Rectangle 3"/>
          <p:cNvSpPr>
            <a:spLocks noGrp="1" noChangeArrowheads="1"/>
          </p:cNvSpPr>
          <p:nvPr>
            <p:ph type="subTitle" idx="1"/>
          </p:nvPr>
        </p:nvSpPr>
        <p:spPr>
          <a:xfrm>
            <a:off x="983186" y="1141967"/>
            <a:ext cx="6629401" cy="4711271"/>
          </a:xfrm>
        </p:spPr>
        <p:txBody>
          <a:bodyPr/>
          <a:lstStyle/>
          <a:p>
            <a:pPr algn="l" eaLnBrk="1" hangingPunct="1">
              <a:buSzTx/>
              <a:buFont typeface="Wingdings" pitchFamily="2" charset="2"/>
              <a:buChar char="§"/>
            </a:pPr>
            <a:r>
              <a:rPr lang="en-US" dirty="0" smtClean="0">
                <a:solidFill>
                  <a:srgbClr val="002060"/>
                </a:solidFill>
              </a:rPr>
              <a:t>Be familiar with your contract</a:t>
            </a:r>
          </a:p>
          <a:p>
            <a:pPr algn="l" eaLnBrk="1" hangingPunct="1">
              <a:buSzTx/>
              <a:buFont typeface="Wingdings" pitchFamily="2" charset="2"/>
              <a:buChar char="§"/>
            </a:pPr>
            <a:endParaRPr lang="en-US" sz="800" dirty="0" smtClean="0">
              <a:solidFill>
                <a:srgbClr val="002060"/>
              </a:solidFill>
            </a:endParaRPr>
          </a:p>
          <a:p>
            <a:pPr algn="l" eaLnBrk="1" hangingPunct="1">
              <a:buSzTx/>
              <a:buFont typeface="Wingdings" pitchFamily="2" charset="2"/>
              <a:buChar char="§"/>
            </a:pPr>
            <a:r>
              <a:rPr lang="en-US" dirty="0" smtClean="0">
                <a:solidFill>
                  <a:srgbClr val="002060"/>
                </a:solidFill>
              </a:rPr>
              <a:t>Know your grievance procedure</a:t>
            </a:r>
          </a:p>
          <a:p>
            <a:pPr algn="l" eaLnBrk="1" hangingPunct="1">
              <a:buSzTx/>
              <a:buFont typeface="Wingdings" pitchFamily="2" charset="2"/>
              <a:buChar char="§"/>
            </a:pPr>
            <a:endParaRPr lang="en-US" sz="800" dirty="0" smtClean="0">
              <a:solidFill>
                <a:srgbClr val="002060"/>
              </a:solidFill>
            </a:endParaRPr>
          </a:p>
          <a:p>
            <a:pPr algn="l" eaLnBrk="1" hangingPunct="1">
              <a:buSzTx/>
              <a:buFont typeface="Wingdings" pitchFamily="2" charset="2"/>
              <a:buChar char="§"/>
            </a:pPr>
            <a:r>
              <a:rPr lang="en-US" dirty="0" smtClean="0">
                <a:solidFill>
                  <a:srgbClr val="002060"/>
                </a:solidFill>
              </a:rPr>
              <a:t>Duty of Fair Representation</a:t>
            </a:r>
          </a:p>
          <a:p>
            <a:pPr lvl="1" eaLnBrk="1" hangingPunct="1">
              <a:buSzTx/>
              <a:buFont typeface="Verdana" pitchFamily="34" charset="0"/>
              <a:buChar char="-"/>
            </a:pPr>
            <a:r>
              <a:rPr lang="en-US" dirty="0" smtClean="0">
                <a:solidFill>
                  <a:srgbClr val="002060"/>
                </a:solidFill>
              </a:rPr>
              <a:t>All bargaining unit members treated equally</a:t>
            </a:r>
          </a:p>
          <a:p>
            <a:pPr lvl="1" eaLnBrk="1" hangingPunct="1">
              <a:buSzTx/>
              <a:buFont typeface="Verdana" pitchFamily="34" charset="0"/>
              <a:buChar char="-"/>
            </a:pPr>
            <a:endParaRPr lang="en-US" sz="800" dirty="0" smtClean="0">
              <a:solidFill>
                <a:srgbClr val="002060"/>
              </a:solidFill>
            </a:endParaRPr>
          </a:p>
          <a:p>
            <a:pPr algn="l" eaLnBrk="1" hangingPunct="1">
              <a:buSzTx/>
              <a:buFont typeface="Wingdings" pitchFamily="2" charset="2"/>
              <a:buChar char="§"/>
            </a:pPr>
            <a:r>
              <a:rPr lang="en-US" dirty="0" smtClean="0">
                <a:solidFill>
                  <a:srgbClr val="002060"/>
                </a:solidFill>
              </a:rPr>
              <a:t>The steward is the union ADVOCATE</a:t>
            </a:r>
          </a:p>
          <a:p>
            <a:pPr lvl="1" eaLnBrk="1" hangingPunct="1">
              <a:buSzTx/>
              <a:buFont typeface="Verdana" pitchFamily="34" charset="0"/>
              <a:buChar char="-"/>
            </a:pPr>
            <a:r>
              <a:rPr lang="en-US" dirty="0" smtClean="0">
                <a:solidFill>
                  <a:srgbClr val="002060"/>
                </a:solidFill>
              </a:rPr>
              <a:t> not an impartial arbitrator</a:t>
            </a:r>
          </a:p>
          <a:p>
            <a:pPr lvl="1" eaLnBrk="1" hangingPunct="1">
              <a:buSzTx/>
              <a:buFont typeface="Wingdings" pitchFamily="2" charset="2"/>
              <a:buChar char="§"/>
            </a:pPr>
            <a:endParaRPr lang="en-US" sz="1600" dirty="0" smtClean="0">
              <a:solidFill>
                <a:srgbClr val="002060"/>
              </a:solidFill>
            </a:endParaRPr>
          </a:p>
        </p:txBody>
      </p:sp>
      <p:pic>
        <p:nvPicPr>
          <p:cNvPr id="54275" name="Picture 8" descr="0903"/>
          <p:cNvPicPr>
            <a:picLocks noChangeAspect="1" noChangeArrowheads="1"/>
          </p:cNvPicPr>
          <p:nvPr/>
        </p:nvPicPr>
        <p:blipFill>
          <a:blip r:embed="rId3" cstate="print"/>
          <a:srcRect/>
          <a:stretch>
            <a:fillRect/>
          </a:stretch>
        </p:blipFill>
        <p:spPr bwMode="auto">
          <a:xfrm rot="1043908">
            <a:off x="7019580" y="3764995"/>
            <a:ext cx="904875" cy="1219200"/>
          </a:xfrm>
          <a:prstGeom prst="rect">
            <a:avLst/>
          </a:prstGeom>
          <a:noFill/>
          <a:ln w="9525">
            <a:noFill/>
            <a:miter lim="800000"/>
            <a:headEnd/>
            <a:tailEnd/>
          </a:ln>
        </p:spPr>
      </p:pic>
      <p:pic>
        <p:nvPicPr>
          <p:cNvPr id="54277" name="Picture 9" descr="0903"/>
          <p:cNvPicPr>
            <a:picLocks noChangeAspect="1" noChangeArrowheads="1"/>
          </p:cNvPicPr>
          <p:nvPr/>
        </p:nvPicPr>
        <p:blipFill>
          <a:blip r:embed="rId3" cstate="print"/>
          <a:srcRect/>
          <a:stretch>
            <a:fillRect/>
          </a:stretch>
        </p:blipFill>
        <p:spPr bwMode="auto">
          <a:xfrm rot="1389564">
            <a:off x="7071799" y="3786414"/>
            <a:ext cx="904875" cy="1219200"/>
          </a:xfrm>
          <a:prstGeom prst="rect">
            <a:avLst/>
          </a:prstGeom>
          <a:noFill/>
          <a:ln w="9525">
            <a:noFill/>
            <a:miter lim="800000"/>
            <a:headEnd/>
            <a:tailEnd/>
          </a:ln>
        </p:spPr>
      </p:pic>
      <p:pic>
        <p:nvPicPr>
          <p:cNvPr id="54278" name="Picture 10" descr="0903"/>
          <p:cNvPicPr>
            <a:picLocks noChangeAspect="1" noChangeArrowheads="1"/>
          </p:cNvPicPr>
          <p:nvPr/>
        </p:nvPicPr>
        <p:blipFill>
          <a:blip r:embed="rId3" cstate="print"/>
          <a:srcRect/>
          <a:stretch>
            <a:fillRect/>
          </a:stretch>
        </p:blipFill>
        <p:spPr bwMode="auto">
          <a:xfrm rot="2155838">
            <a:off x="7160150" y="3936973"/>
            <a:ext cx="904875" cy="1219200"/>
          </a:xfrm>
          <a:prstGeom prst="rect">
            <a:avLst/>
          </a:prstGeom>
          <a:noFill/>
          <a:ln w="9525">
            <a:noFill/>
            <a:miter lim="800000"/>
            <a:headEnd/>
            <a:tailEnd/>
          </a:ln>
        </p:spPr>
      </p:pic>
      <p:sp>
        <p:nvSpPr>
          <p:cNvPr id="7" name="Rectangle 6"/>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8" name="logowhte.png" descr="/2013:OTHERS/LIUNA/logos:etc/logowhte.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9" descr="Dunn%20Associates%20Newsletters"/>
          <p:cNvPicPr>
            <a:picLocks noChangeAspect="1" noChangeArrowheads="1"/>
          </p:cNvPicPr>
          <p:nvPr/>
        </p:nvPicPr>
        <p:blipFill>
          <a:blip r:embed="rId3" cstate="print"/>
          <a:srcRect/>
          <a:stretch>
            <a:fillRect/>
          </a:stretch>
        </p:blipFill>
        <p:spPr bwMode="auto">
          <a:xfrm>
            <a:off x="6553200" y="1371600"/>
            <a:ext cx="2590800" cy="3773753"/>
          </a:xfrm>
          <a:prstGeom prst="rect">
            <a:avLst/>
          </a:prstGeom>
          <a:noFill/>
          <a:ln w="9525">
            <a:noFill/>
            <a:miter lim="800000"/>
            <a:headEnd/>
            <a:tailEnd/>
          </a:ln>
        </p:spPr>
      </p:pic>
      <p:sp>
        <p:nvSpPr>
          <p:cNvPr id="55299" name="Rectangle 2"/>
          <p:cNvSpPr>
            <a:spLocks noGrp="1" noChangeArrowheads="1"/>
          </p:cNvSpPr>
          <p:nvPr>
            <p:ph type="ctrTitle"/>
          </p:nvPr>
        </p:nvSpPr>
        <p:spPr>
          <a:xfrm>
            <a:off x="685800" y="189178"/>
            <a:ext cx="7772400" cy="688975"/>
          </a:xfrm>
        </p:spPr>
        <p:txBody>
          <a:bodyPr/>
          <a:lstStyle/>
          <a:p>
            <a:pPr eaLnBrk="1" hangingPunct="1"/>
            <a:r>
              <a:rPr lang="en-US" dirty="0" smtClean="0"/>
              <a:t>Member Communications</a:t>
            </a:r>
          </a:p>
        </p:txBody>
      </p:sp>
      <p:sp>
        <p:nvSpPr>
          <p:cNvPr id="55300" name="Rectangle 3"/>
          <p:cNvSpPr>
            <a:spLocks noGrp="1" noChangeArrowheads="1"/>
          </p:cNvSpPr>
          <p:nvPr>
            <p:ph type="subTitle" idx="1"/>
          </p:nvPr>
        </p:nvSpPr>
        <p:spPr>
          <a:xfrm>
            <a:off x="685800" y="1371600"/>
            <a:ext cx="6781800" cy="4495800"/>
          </a:xfrm>
        </p:spPr>
        <p:txBody>
          <a:bodyPr/>
          <a:lstStyle/>
          <a:p>
            <a:pPr algn="l" eaLnBrk="1" hangingPunct="1">
              <a:buSzTx/>
              <a:buFont typeface="Wingdings" pitchFamily="2" charset="2"/>
              <a:buChar char="§"/>
            </a:pPr>
            <a:r>
              <a:rPr lang="en-US" dirty="0" smtClean="0">
                <a:solidFill>
                  <a:srgbClr val="002060"/>
                </a:solidFill>
              </a:rPr>
              <a:t>Union meetings: when, where, etc.</a:t>
            </a:r>
          </a:p>
          <a:p>
            <a:pPr algn="l" eaLnBrk="1" hangingPunct="1">
              <a:buSzTx/>
              <a:buFont typeface="Wingdings" pitchFamily="2" charset="2"/>
              <a:buChar char="§"/>
            </a:pPr>
            <a:endParaRPr lang="en-US" sz="1000" dirty="0" smtClean="0">
              <a:solidFill>
                <a:srgbClr val="002060"/>
              </a:solidFill>
            </a:endParaRPr>
          </a:p>
          <a:p>
            <a:pPr algn="l" eaLnBrk="1" hangingPunct="1">
              <a:buSzTx/>
              <a:buFont typeface="Wingdings" pitchFamily="2" charset="2"/>
              <a:buChar char="§"/>
            </a:pPr>
            <a:r>
              <a:rPr lang="en-US" dirty="0" smtClean="0">
                <a:solidFill>
                  <a:srgbClr val="002060"/>
                </a:solidFill>
              </a:rPr>
              <a:t>Union position on matters</a:t>
            </a:r>
          </a:p>
          <a:p>
            <a:pPr algn="l" eaLnBrk="1" hangingPunct="1">
              <a:buSzTx/>
              <a:buFont typeface="Wingdings" pitchFamily="2" charset="2"/>
              <a:buChar char="§"/>
            </a:pPr>
            <a:endParaRPr lang="en-US" sz="1000" dirty="0" smtClean="0">
              <a:solidFill>
                <a:srgbClr val="002060"/>
              </a:solidFill>
            </a:endParaRPr>
          </a:p>
          <a:p>
            <a:pPr algn="l" eaLnBrk="1" hangingPunct="1">
              <a:buSzTx/>
              <a:buFont typeface="Wingdings" pitchFamily="2" charset="2"/>
              <a:buChar char="§"/>
            </a:pPr>
            <a:r>
              <a:rPr lang="en-US" dirty="0" smtClean="0">
                <a:solidFill>
                  <a:srgbClr val="002060"/>
                </a:solidFill>
              </a:rPr>
              <a:t>Politics: why important to them</a:t>
            </a:r>
          </a:p>
          <a:p>
            <a:pPr algn="l" eaLnBrk="1" hangingPunct="1">
              <a:buSzTx/>
              <a:buFont typeface="Wingdings" pitchFamily="2" charset="2"/>
              <a:buChar char="§"/>
            </a:pPr>
            <a:endParaRPr lang="en-US" sz="1000" dirty="0" smtClean="0">
              <a:solidFill>
                <a:srgbClr val="002060"/>
              </a:solidFill>
            </a:endParaRPr>
          </a:p>
          <a:p>
            <a:pPr algn="l" eaLnBrk="1" hangingPunct="1">
              <a:buSzTx/>
              <a:buFont typeface="Wingdings" pitchFamily="2" charset="2"/>
              <a:buChar char="§"/>
            </a:pPr>
            <a:r>
              <a:rPr lang="en-US" dirty="0" smtClean="0">
                <a:solidFill>
                  <a:srgbClr val="002060"/>
                </a:solidFill>
              </a:rPr>
              <a:t>Volunteer and social activities</a:t>
            </a:r>
          </a:p>
          <a:p>
            <a:pPr algn="l" eaLnBrk="1" hangingPunct="1">
              <a:buSzTx/>
              <a:buFont typeface="Wingdings" pitchFamily="2" charset="2"/>
              <a:buChar char="§"/>
            </a:pPr>
            <a:endParaRPr lang="en-US" sz="1000" dirty="0" smtClean="0">
              <a:solidFill>
                <a:srgbClr val="002060"/>
              </a:solidFill>
            </a:endParaRPr>
          </a:p>
          <a:p>
            <a:pPr algn="l" eaLnBrk="1" hangingPunct="1">
              <a:buSzTx/>
              <a:buFont typeface="Wingdings" pitchFamily="2" charset="2"/>
              <a:buChar char="§"/>
            </a:pPr>
            <a:r>
              <a:rPr lang="en-US" dirty="0" smtClean="0">
                <a:solidFill>
                  <a:srgbClr val="002060"/>
                </a:solidFill>
              </a:rPr>
              <a:t>Status of bargaining, grievances, etc.</a:t>
            </a:r>
          </a:p>
        </p:txBody>
      </p:sp>
      <p:sp>
        <p:nvSpPr>
          <p:cNvPr id="5" name="Rectangle 4"/>
          <p:cNvSpPr/>
          <p:nvPr/>
        </p:nvSpPr>
        <p:spPr>
          <a:xfrm>
            <a:off x="0" y="6400800"/>
            <a:ext cx="9144000" cy="478153"/>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latin typeface="Arial" panose="020B0604020202020204" pitchFamily="34" charset="0"/>
                <a:cs typeface="Arial" panose="020B0604020202020204" pitchFamily="34" charset="0"/>
              </a:rPr>
              <a:t>                               			         PUBLIC EMPLOYEE DEPARTMENT</a:t>
            </a:r>
            <a:endParaRPr lang="en-US" sz="1800" dirty="0">
              <a:latin typeface="Arial" panose="020B0604020202020204" pitchFamily="34" charset="0"/>
              <a:cs typeface="Arial" panose="020B0604020202020204" pitchFamily="34" charset="0"/>
            </a:endParaRPr>
          </a:p>
        </p:txBody>
      </p:sp>
      <p:pic>
        <p:nvPicPr>
          <p:cNvPr id="6" name="logowhte.png" descr="/2013:OTHERS/LIUNA/logos:etc/logowhte.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35231" y="6400800"/>
            <a:ext cx="1431669" cy="38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IUNA">
  <a:themeElements>
    <a:clrScheme name="LIUN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U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IUN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UN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UN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UN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UN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UN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UN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UN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UN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UN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UN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UN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12291</TotalTime>
  <Words>1598</Words>
  <Application>Microsoft Office PowerPoint</Application>
  <PresentationFormat>On-screen Show (4:3)</PresentationFormat>
  <Paragraphs>302</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Verdana</vt:lpstr>
      <vt:lpstr>Wingdings</vt:lpstr>
      <vt:lpstr>LIUNA</vt:lpstr>
      <vt:lpstr>PowerPoint Presentation</vt:lpstr>
      <vt:lpstr>What a Steward Should Know/Have</vt:lpstr>
      <vt:lpstr>Qualities of a Good Steward</vt:lpstr>
      <vt:lpstr>Qualities of a Bad Steward</vt:lpstr>
      <vt:lpstr>Tools of the Trade</vt:lpstr>
      <vt:lpstr>Roles of the Steward</vt:lpstr>
      <vt:lpstr>New Employee Point of Contact</vt:lpstr>
      <vt:lpstr>Contract Administration</vt:lpstr>
      <vt:lpstr>Member Communications</vt:lpstr>
      <vt:lpstr>Member Communications </vt:lpstr>
      <vt:lpstr>Union Communications</vt:lpstr>
      <vt:lpstr>Union Communications</vt:lpstr>
      <vt:lpstr>Internal Organizing</vt:lpstr>
      <vt:lpstr>Special Steward Rights</vt:lpstr>
      <vt:lpstr>Recording Keeping</vt:lpstr>
      <vt:lpstr>Stewards: Lead by Example</vt:lpstr>
      <vt:lpstr>Steward 10 Commandments Steward Manual p 4</vt:lpstr>
    </vt:vector>
  </TitlesOfParts>
  <Company>liuna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dc:title>
  <dc:creator>rgreer</dc:creator>
  <cp:lastModifiedBy>Martin, Lisa</cp:lastModifiedBy>
  <cp:revision>298</cp:revision>
  <cp:lastPrinted>2014-11-12T14:51:05Z</cp:lastPrinted>
  <dcterms:created xsi:type="dcterms:W3CDTF">2007-03-20T12:56:01Z</dcterms:created>
  <dcterms:modified xsi:type="dcterms:W3CDTF">2014-11-12T14:52:53Z</dcterms:modified>
</cp:coreProperties>
</file>